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93" r:id="rId3"/>
    <p:sldId id="281" r:id="rId4"/>
    <p:sldId id="287" r:id="rId5"/>
    <p:sldId id="268" r:id="rId6"/>
    <p:sldId id="288" r:id="rId7"/>
    <p:sldId id="289" r:id="rId8"/>
    <p:sldId id="259" r:id="rId9"/>
    <p:sldId id="294" r:id="rId10"/>
    <p:sldId id="290" r:id="rId11"/>
    <p:sldId id="286" r:id="rId12"/>
    <p:sldId id="292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C2424"/>
    <a:srgbClr val="FFFFFF"/>
    <a:srgbClr val="A11818"/>
    <a:srgbClr val="6161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9" autoAdjust="0"/>
    <p:restoredTop sz="94619" autoAdjust="0"/>
  </p:normalViewPr>
  <p:slideViewPr>
    <p:cSldViewPr snapToObjects="1">
      <p:cViewPr>
        <p:scale>
          <a:sx n="100" d="100"/>
          <a:sy n="100" d="100"/>
        </p:scale>
        <p:origin x="-164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0"/>
            <a:ext cx="8042276" cy="5562600"/>
          </a:xfrm>
        </p:spPr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1_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143000"/>
            <a:ext cx="8042276" cy="5181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rgbClr val="EC2424"/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df"/><Relationship Id="rId5" Type="http://schemas.openxmlformats.org/officeDocument/2006/relationships/image" Target="../media/image22.png"/><Relationship Id="rId6" Type="http://schemas.openxmlformats.org/officeDocument/2006/relationships/image" Target="../media/image23.pdf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d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df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d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df"/><Relationship Id="rId5" Type="http://schemas.openxmlformats.org/officeDocument/2006/relationships/image" Target="../media/image12.png"/><Relationship Id="rId6" Type="http://schemas.openxmlformats.org/officeDocument/2006/relationships/image" Target="../media/image13.pdf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d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856533"/>
            <a:ext cx="6498158" cy="1724867"/>
          </a:xfrm>
        </p:spPr>
        <p:txBody>
          <a:bodyPr/>
          <a:lstStyle/>
          <a:p>
            <a:r>
              <a:rPr lang="en-US" sz="2500" dirty="0" err="1" smtClean="0">
                <a:solidFill>
                  <a:srgbClr val="A11818"/>
                </a:solidFill>
              </a:rPr>
              <a:t>Geuvadis</a:t>
            </a:r>
            <a:r>
              <a:rPr lang="en-US" sz="2500" dirty="0" smtClean="0">
                <a:solidFill>
                  <a:srgbClr val="A11818"/>
                </a:solidFill>
              </a:rPr>
              <a:t> </a:t>
            </a:r>
            <a:r>
              <a:rPr lang="en-US" sz="2500" dirty="0" err="1" smtClean="0">
                <a:solidFill>
                  <a:srgbClr val="A11818"/>
                </a:solidFill>
              </a:rPr>
              <a:t>RNAseq</a:t>
            </a:r>
            <a:r>
              <a:rPr lang="en-US" sz="2500" dirty="0" smtClean="0">
                <a:solidFill>
                  <a:srgbClr val="A11818"/>
                </a:solidFill>
              </a:rPr>
              <a:t> analysis @ UNIGE</a:t>
            </a:r>
            <a:br>
              <a:rPr lang="en-US" sz="2500" dirty="0" smtClean="0">
                <a:solidFill>
                  <a:srgbClr val="A11818"/>
                </a:solidFill>
              </a:rPr>
            </a:br>
            <a:r>
              <a:rPr lang="en-US" sz="2500" dirty="0" smtClean="0">
                <a:solidFill>
                  <a:srgbClr val="A11818"/>
                </a:solidFill>
              </a:rPr>
              <a:t/>
            </a:r>
            <a:br>
              <a:rPr lang="en-US" sz="2500" dirty="0" smtClean="0">
                <a:solidFill>
                  <a:srgbClr val="A11818"/>
                </a:solidFill>
              </a:rPr>
            </a:br>
            <a:r>
              <a:rPr lang="en-US" sz="2500" dirty="0" smtClean="0">
                <a:solidFill>
                  <a:srgbClr val="A11818"/>
                </a:solidFill>
              </a:rPr>
              <a:t>Genetic r</a:t>
            </a:r>
            <a:r>
              <a:rPr lang="en-US" sz="2500" dirty="0" smtClean="0">
                <a:solidFill>
                  <a:srgbClr val="A11818"/>
                </a:solidFill>
              </a:rPr>
              <a:t>egulatory variants</a:t>
            </a:r>
            <a:endParaRPr lang="en-US" sz="2500" dirty="0">
              <a:solidFill>
                <a:srgbClr val="A1181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4874559"/>
            <a:ext cx="6498159" cy="916641"/>
          </a:xfrm>
        </p:spPr>
        <p:txBody>
          <a:bodyPr>
            <a:noAutofit/>
          </a:bodyPr>
          <a:lstStyle/>
          <a:p>
            <a:r>
              <a:rPr lang="en-US" sz="1400" dirty="0" smtClean="0"/>
              <a:t>Tuuli Lappalainen</a:t>
            </a:r>
            <a:endParaRPr lang="en-US" sz="1400" dirty="0" smtClean="0"/>
          </a:p>
          <a:p>
            <a:r>
              <a:rPr lang="en-US" sz="1400" dirty="0" smtClean="0"/>
              <a:t>University of Geneva </a:t>
            </a:r>
          </a:p>
          <a:p>
            <a:r>
              <a:rPr lang="en-US" sz="1400" dirty="0" err="1" smtClean="0"/>
              <a:t>Geuvadis</a:t>
            </a:r>
            <a:r>
              <a:rPr lang="en-US" sz="1400" dirty="0" smtClean="0"/>
              <a:t> Analysis meeting II, July </a:t>
            </a:r>
            <a:r>
              <a:rPr lang="en-US" sz="1400" dirty="0" smtClean="0"/>
              <a:t>11</a:t>
            </a:r>
            <a:r>
              <a:rPr lang="en-US" sz="1400" dirty="0" smtClean="0"/>
              <a:t>, </a:t>
            </a:r>
            <a:r>
              <a:rPr lang="en-US" sz="1400" dirty="0" smtClean="0"/>
              <a:t>2012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Rare variants have higher effect sizes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37400" y="3662065"/>
            <a:ext cx="3172600" cy="2214264"/>
            <a:chOff x="637400" y="1447801"/>
            <a:chExt cx="3172600" cy="2214264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990600" y="3200400"/>
              <a:ext cx="2819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931526" y="3200400"/>
              <a:ext cx="27816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        </a:t>
              </a:r>
              <a:r>
                <a:rPr lang="en-US" sz="1200" dirty="0" smtClean="0"/>
                <a:t>               </a:t>
              </a:r>
              <a:r>
                <a:rPr lang="en-US" sz="1200" dirty="0" smtClean="0"/>
                <a:t>0.5 </a:t>
              </a:r>
              <a:r>
                <a:rPr lang="en-US" sz="1200" dirty="0" smtClean="0"/>
                <a:t>                    </a:t>
              </a:r>
              <a:r>
                <a:rPr lang="en-US" sz="1200" dirty="0" smtClean="0"/>
                <a:t>1</a:t>
              </a:r>
              <a:endParaRPr lang="en-US" sz="1200" dirty="0" smtClean="0"/>
            </a:p>
            <a:p>
              <a:pPr algn="ctr"/>
              <a:r>
                <a:rPr lang="en-US" sz="1200" dirty="0" smtClean="0"/>
                <a:t>        derived allele frequency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143000" y="1828800"/>
              <a:ext cx="2286000" cy="1219200"/>
            </a:xfrm>
            <a:custGeom>
              <a:avLst/>
              <a:gdLst>
                <a:gd name="connsiteX0" fmla="*/ 0 w 2743200"/>
                <a:gd name="connsiteY0" fmla="*/ 914400 h 914400"/>
                <a:gd name="connsiteX1" fmla="*/ 1435100 w 2743200"/>
                <a:gd name="connsiteY1" fmla="*/ 12700 h 914400"/>
                <a:gd name="connsiteX2" fmla="*/ 2743200 w 2743200"/>
                <a:gd name="connsiteY2" fmla="*/ 838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43200" h="914400">
                  <a:moveTo>
                    <a:pt x="0" y="914400"/>
                  </a:moveTo>
                  <a:cubicBezTo>
                    <a:pt x="488950" y="469900"/>
                    <a:pt x="977900" y="25400"/>
                    <a:pt x="1435100" y="12700"/>
                  </a:cubicBezTo>
                  <a:cubicBezTo>
                    <a:pt x="1892300" y="0"/>
                    <a:pt x="2743200" y="838200"/>
                    <a:pt x="2743200" y="83820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153194" y="2362994"/>
              <a:ext cx="1676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6200000">
              <a:off x="-152900" y="2238101"/>
              <a:ext cx="1857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power in eQTL analysis</a:t>
              </a:r>
              <a:endParaRPr lang="en-US" sz="1200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1143000" y="1828801"/>
              <a:ext cx="2286000" cy="1193800"/>
            </a:xfrm>
            <a:custGeom>
              <a:avLst/>
              <a:gdLst>
                <a:gd name="connsiteX0" fmla="*/ 0 w 1905000"/>
                <a:gd name="connsiteY0" fmla="*/ 899583 h 899583"/>
                <a:gd name="connsiteX1" fmla="*/ 584200 w 1905000"/>
                <a:gd name="connsiteY1" fmla="*/ 10583 h 899583"/>
                <a:gd name="connsiteX2" fmla="*/ 1905000 w 1905000"/>
                <a:gd name="connsiteY2" fmla="*/ 836083 h 899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0" h="899583">
                  <a:moveTo>
                    <a:pt x="0" y="899583"/>
                  </a:moveTo>
                  <a:cubicBezTo>
                    <a:pt x="133350" y="460374"/>
                    <a:pt x="266700" y="21166"/>
                    <a:pt x="584200" y="10583"/>
                  </a:cubicBezTo>
                  <a:cubicBezTo>
                    <a:pt x="901700" y="0"/>
                    <a:pt x="1905000" y="836083"/>
                    <a:pt x="1905000" y="836083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210049" y="4343400"/>
            <a:ext cx="455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eQTL analysis – expected result</a:t>
            </a:r>
          </a:p>
        </p:txBody>
      </p:sp>
      <p:pic>
        <p:nvPicPr>
          <p:cNvPr id="21" name="Picture 20" descr="ase_effectsiz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7524" y="903060"/>
            <a:ext cx="3749676" cy="26783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210049" y="1611868"/>
            <a:ext cx="455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ASE analysis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14449" y="3429000"/>
            <a:ext cx="45529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~ REGULATORY VARIANT FREQUENCY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17715" y="5715000"/>
            <a:ext cx="4011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Proper quantification of the effect?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Quantifying genetic effects to individual differences</a:t>
            </a:r>
            <a:endParaRPr lang="en-US" dirty="0"/>
          </a:p>
        </p:txBody>
      </p:sp>
      <p:pic>
        <p:nvPicPr>
          <p:cNvPr id="5" name="Picture 4" descr="cumdiff_disconc_classmedian_nullmean_line_p001_covcor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96000" y="1572400"/>
            <a:ext cx="2895600" cy="289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743271"/>
            <a:ext cx="4703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TODO:</a:t>
            </a:r>
            <a:endParaRPr lang="en-US" dirty="0" smtClean="0"/>
          </a:p>
          <a:p>
            <a:r>
              <a:rPr lang="en-US" dirty="0" smtClean="0"/>
              <a:t>More </a:t>
            </a:r>
            <a:r>
              <a:rPr lang="en-US" dirty="0" smtClean="0"/>
              <a:t>work on the ASE difference analysis</a:t>
            </a:r>
          </a:p>
          <a:p>
            <a:r>
              <a:rPr lang="en-US" dirty="0" smtClean="0"/>
              <a:t>Variation within/between populations</a:t>
            </a:r>
          </a:p>
          <a:p>
            <a:r>
              <a:rPr lang="en-US" dirty="0" smtClean="0"/>
              <a:t>Rare variant ASE mapping</a:t>
            </a:r>
          </a:p>
        </p:txBody>
      </p:sp>
      <p:pic>
        <p:nvPicPr>
          <p:cNvPr id="7" name="Picture 6" descr="ase_discordant_freqhist_indpairmedian_covcor.p001.redsnp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971800" y="1572399"/>
            <a:ext cx="2895600" cy="2895600"/>
          </a:xfrm>
          <a:prstGeom prst="rect">
            <a:avLst/>
          </a:prstGeom>
        </p:spPr>
      </p:pic>
      <p:pic>
        <p:nvPicPr>
          <p:cNvPr id="8" name="Picture 7" descr="genetic_disc_0_1_chr2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28600" y="1572399"/>
            <a:ext cx="2895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predict functional effects of genetic variants?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0"/>
            <a:ext cx="8042276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How likely is an unknown variant to have regulatory effects based on known priors? </a:t>
            </a:r>
          </a:p>
          <a:p>
            <a:r>
              <a:rPr lang="en-US" dirty="0" smtClean="0"/>
              <a:t>Gene expression ~ variant’s : distance from TSS + position in gene + functional annotation + allele frequency + conservation score + variant type…</a:t>
            </a:r>
          </a:p>
          <a:p>
            <a:pPr lvl="2"/>
            <a:r>
              <a:rPr lang="en-US" dirty="0" smtClean="0"/>
              <a:t>“gene expression” could be e.g. exon quantification or link ratio</a:t>
            </a:r>
          </a:p>
          <a:p>
            <a:pPr>
              <a:buNone/>
            </a:pPr>
            <a:r>
              <a:rPr lang="en-US" dirty="0" smtClean="0"/>
              <a:t>	(Gaffney et al. 2012 Genome Biology)</a:t>
            </a:r>
          </a:p>
          <a:p>
            <a:r>
              <a:rPr lang="en-US" dirty="0" smtClean="0"/>
              <a:t>Does anyone have good experience of this type of modeling?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SC00144_2.jpg"/>
          <p:cNvPicPr>
            <a:picLocks noChangeAspect="1"/>
          </p:cNvPicPr>
          <p:nvPr/>
        </p:nvPicPr>
        <p:blipFill>
          <a:blip r:embed="rId2"/>
          <a:srcRect l="14582" b="5398"/>
          <a:stretch>
            <a:fillRect/>
          </a:stretch>
        </p:blipFill>
        <p:spPr>
          <a:xfrm>
            <a:off x="-49320" y="-54293"/>
            <a:ext cx="9275182" cy="69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349624"/>
            <a:ext cx="8042276" cy="883024"/>
          </a:xfrm>
        </p:spPr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924" y="609600"/>
            <a:ext cx="7585076" cy="4343400"/>
          </a:xfrm>
        </p:spPr>
        <p:txBody>
          <a:bodyPr numCol="2" spcCol="0">
            <a:noAutofit/>
          </a:bodyPr>
          <a:lstStyle/>
          <a:p>
            <a:pPr>
              <a:spcBef>
                <a:spcPts val="0"/>
              </a:spcBef>
              <a:buNone/>
            </a:pPr>
            <a:endParaRPr lang="en-US" sz="1400" b="1" dirty="0" smtClean="0"/>
          </a:p>
          <a:p>
            <a:pPr>
              <a:spcBef>
                <a:spcPts val="0"/>
              </a:spcBef>
              <a:buNone/>
            </a:pPr>
            <a:r>
              <a:rPr lang="en-US" sz="1400" b="1" dirty="0" smtClean="0"/>
              <a:t>The </a:t>
            </a:r>
            <a:r>
              <a:rPr lang="en-US" sz="1400" b="1" dirty="0" err="1" smtClean="0"/>
              <a:t>FunPopGen</a:t>
            </a:r>
            <a:r>
              <a:rPr lang="en-US" sz="1400" b="1" dirty="0" smtClean="0"/>
              <a:t> lab</a:t>
            </a:r>
            <a:endParaRPr lang="en-US" sz="1400" b="1" dirty="0" smtClean="0"/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dirty="0" err="1" smtClean="0"/>
              <a:t>Manolis</a:t>
            </a:r>
            <a:r>
              <a:rPr lang="en-US" sz="1400" dirty="0" smtClean="0"/>
              <a:t> </a:t>
            </a:r>
            <a:r>
              <a:rPr lang="en-US" sz="1400" dirty="0" smtClean="0"/>
              <a:t>Dermitzakis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u="sng" dirty="0" smtClean="0"/>
              <a:t>Analysis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Alfonso </a:t>
            </a:r>
            <a:r>
              <a:rPr lang="en-US" sz="1400" dirty="0" err="1" smtClean="0"/>
              <a:t>Buil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Thomas </a:t>
            </a:r>
            <a:r>
              <a:rPr lang="en-US" sz="1400" dirty="0" err="1" smtClean="0"/>
              <a:t>Giger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dirty="0" err="1" smtClean="0"/>
              <a:t>Halit</a:t>
            </a:r>
            <a:r>
              <a:rPr lang="en-US" sz="1400" dirty="0" smtClean="0"/>
              <a:t> </a:t>
            </a:r>
            <a:r>
              <a:rPr lang="en-US" sz="1400" dirty="0" err="1" smtClean="0"/>
              <a:t>Ongen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u="sng" dirty="0" smtClean="0"/>
              <a:t>Data processing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err="1" smtClean="0"/>
              <a:t>Ismael</a:t>
            </a:r>
            <a:r>
              <a:rPr lang="en-US" sz="1400" dirty="0" smtClean="0"/>
              <a:t> </a:t>
            </a:r>
            <a:r>
              <a:rPr lang="en-US" sz="1400" dirty="0" err="1" smtClean="0"/>
              <a:t>Padioleau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Alisa </a:t>
            </a:r>
            <a:r>
              <a:rPr lang="en-US" sz="1400" dirty="0" err="1" smtClean="0"/>
              <a:t>Yurovsky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u="sng" dirty="0" smtClean="0"/>
              <a:t>Technicians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Deborah </a:t>
            </a:r>
            <a:r>
              <a:rPr lang="en-US" sz="1400" dirty="0" err="1" smtClean="0"/>
              <a:t>Bielsen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Emilie </a:t>
            </a:r>
            <a:r>
              <a:rPr lang="en-US" sz="1400" dirty="0" err="1" smtClean="0"/>
              <a:t>Falconnet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Alexandra </a:t>
            </a:r>
            <a:r>
              <a:rPr lang="en-US" sz="1400" dirty="0" err="1" smtClean="0"/>
              <a:t>Planchon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Luciana Romano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b="1" dirty="0" smtClean="0"/>
              <a:t>Stanford </a:t>
            </a:r>
            <a:r>
              <a:rPr lang="en-US" sz="1400" b="1" dirty="0" smtClean="0"/>
              <a:t>School of Medicine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Stephen Montgomery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b="1" dirty="0" smtClean="0"/>
              <a:t>The 1000 Genomes Consortium</a:t>
            </a:r>
          </a:p>
          <a:p>
            <a:pPr>
              <a:spcBef>
                <a:spcPts val="0"/>
              </a:spcBef>
              <a:buNone/>
            </a:pPr>
            <a:r>
              <a:rPr lang="en-US" sz="1400" b="1" dirty="0" smtClean="0"/>
              <a:t>Functional Interpretation Group</a:t>
            </a:r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  <a:buNone/>
            </a:pPr>
            <a:endParaRPr lang="en-US" sz="1400" b="1" dirty="0" smtClean="0"/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 </a:t>
            </a:r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b="1" dirty="0" smtClean="0"/>
              <a:t>FUNDING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European Union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National Institute of Health</a:t>
            </a:r>
            <a:endParaRPr lang="en-US" sz="1400" dirty="0" smtClean="0"/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Louis-</a:t>
            </a:r>
            <a:r>
              <a:rPr lang="en-US" sz="1400" dirty="0" err="1" smtClean="0"/>
              <a:t>Jeantet</a:t>
            </a:r>
            <a:r>
              <a:rPr lang="en-US" sz="1400" dirty="0" smtClean="0"/>
              <a:t> Foundation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Academy of Finland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Emil </a:t>
            </a:r>
            <a:r>
              <a:rPr lang="en-US" sz="1400" dirty="0" err="1" smtClean="0"/>
              <a:t>Aaltonen</a:t>
            </a:r>
            <a:r>
              <a:rPr lang="en-US" sz="1400" dirty="0" smtClean="0"/>
              <a:t> Foundation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Swiss National Science Foundation</a:t>
            </a:r>
          </a:p>
          <a:p>
            <a:pPr>
              <a:spcBef>
                <a:spcPts val="0"/>
              </a:spcBef>
              <a:buNone/>
            </a:pPr>
            <a:r>
              <a:rPr lang="en-US" sz="1400" dirty="0" smtClean="0"/>
              <a:t>NCCR</a:t>
            </a:r>
          </a:p>
          <a:p>
            <a:pPr>
              <a:spcBef>
                <a:spcPts val="0"/>
              </a:spcBef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 quantitative trait loci (eQTLs)</a:t>
            </a:r>
            <a:endParaRPr lang="en-US" dirty="0"/>
          </a:p>
        </p:txBody>
      </p:sp>
      <p:pic>
        <p:nvPicPr>
          <p:cNvPr id="4" name="Picture 3" descr="eqtl_example_boxplot.png"/>
          <p:cNvPicPr>
            <a:picLocks noChangeAspect="1"/>
          </p:cNvPicPr>
          <p:nvPr/>
        </p:nvPicPr>
        <p:blipFill>
          <a:blip r:embed="rId2"/>
          <a:srcRect t="8111"/>
          <a:stretch>
            <a:fillRect/>
          </a:stretch>
        </p:blipFill>
        <p:spPr>
          <a:xfrm>
            <a:off x="5334000" y="1752600"/>
            <a:ext cx="3317027" cy="30480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609600" y="3123405"/>
            <a:ext cx="4191000" cy="1588"/>
          </a:xfrm>
          <a:prstGeom prst="line">
            <a:avLst/>
          </a:prstGeom>
          <a:ln w="38100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286000" y="3047999"/>
            <a:ext cx="914400" cy="152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0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609600" y="3428205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837406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915194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142206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1447006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1600994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1904206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2132806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2437606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515394" y="3428205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2894806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2972594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2820194" y="3428205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3275806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3580606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3658394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4037805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114005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4191794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4344194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571205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86594" y="3427411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604918" y="359306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592094" y="267866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31" name="Elbow Connector 30"/>
          <p:cNvCxnSpPr/>
          <p:nvPr/>
        </p:nvCxnSpPr>
        <p:spPr>
          <a:xfrm flipV="1">
            <a:off x="2362200" y="2895599"/>
            <a:ext cx="533400" cy="152400"/>
          </a:xfrm>
          <a:prstGeom prst="bentConnector3">
            <a:avLst>
              <a:gd name="adj1" fmla="val -7143"/>
            </a:avLst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1599406" y="3409577"/>
            <a:ext cx="30480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422236" y="4495799"/>
            <a:ext cx="1426364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    Genotypes</a:t>
            </a:r>
            <a:endParaRPr lang="en-US" sz="15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349347" y="3000829"/>
            <a:ext cx="1904773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    Expression level       </a:t>
            </a:r>
            <a:endParaRPr lang="en-US" sz="1500" dirty="0"/>
          </a:p>
        </p:txBody>
      </p:sp>
      <p:sp>
        <p:nvSpPr>
          <p:cNvPr id="35" name="Rectangle 34"/>
          <p:cNvSpPr/>
          <p:nvPr/>
        </p:nvSpPr>
        <p:spPr>
          <a:xfrm>
            <a:off x="6400800" y="3886199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3048000" y="2057399"/>
            <a:ext cx="673100" cy="175684"/>
          </a:xfrm>
          <a:custGeom>
            <a:avLst/>
            <a:gdLst>
              <a:gd name="connsiteX0" fmla="*/ 0 w 673100"/>
              <a:gd name="connsiteY0" fmla="*/ 154517 h 175684"/>
              <a:gd name="connsiteX1" fmla="*/ 101600 w 673100"/>
              <a:gd name="connsiteY1" fmla="*/ 2117 h 175684"/>
              <a:gd name="connsiteX2" fmla="*/ 203200 w 673100"/>
              <a:gd name="connsiteY2" fmla="*/ 154517 h 175684"/>
              <a:gd name="connsiteX3" fmla="*/ 317500 w 673100"/>
              <a:gd name="connsiteY3" fmla="*/ 2117 h 175684"/>
              <a:gd name="connsiteX4" fmla="*/ 406400 w 673100"/>
              <a:gd name="connsiteY4" fmla="*/ 154517 h 175684"/>
              <a:gd name="connsiteX5" fmla="*/ 520700 w 673100"/>
              <a:gd name="connsiteY5" fmla="*/ 2117 h 175684"/>
              <a:gd name="connsiteX6" fmla="*/ 596900 w 673100"/>
              <a:gd name="connsiteY6" fmla="*/ 167217 h 175684"/>
              <a:gd name="connsiteX7" fmla="*/ 673100 w 673100"/>
              <a:gd name="connsiteY7" fmla="*/ 52917 h 17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3100" h="175684">
                <a:moveTo>
                  <a:pt x="0" y="154517"/>
                </a:moveTo>
                <a:cubicBezTo>
                  <a:pt x="33866" y="78317"/>
                  <a:pt x="67733" y="2117"/>
                  <a:pt x="101600" y="2117"/>
                </a:cubicBezTo>
                <a:cubicBezTo>
                  <a:pt x="135467" y="2117"/>
                  <a:pt x="167217" y="154517"/>
                  <a:pt x="203200" y="154517"/>
                </a:cubicBezTo>
                <a:cubicBezTo>
                  <a:pt x="239183" y="154517"/>
                  <a:pt x="283633" y="2117"/>
                  <a:pt x="317500" y="2117"/>
                </a:cubicBezTo>
                <a:cubicBezTo>
                  <a:pt x="351367" y="2117"/>
                  <a:pt x="372533" y="154517"/>
                  <a:pt x="406400" y="154517"/>
                </a:cubicBezTo>
                <a:cubicBezTo>
                  <a:pt x="440267" y="154517"/>
                  <a:pt x="488950" y="0"/>
                  <a:pt x="520700" y="2117"/>
                </a:cubicBezTo>
                <a:cubicBezTo>
                  <a:pt x="552450" y="4234"/>
                  <a:pt x="571500" y="158750"/>
                  <a:pt x="596900" y="167217"/>
                </a:cubicBezTo>
                <a:cubicBezTo>
                  <a:pt x="622300" y="175684"/>
                  <a:pt x="673100" y="52917"/>
                  <a:pt x="673100" y="5291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213100" y="2262715"/>
            <a:ext cx="673100" cy="175684"/>
          </a:xfrm>
          <a:custGeom>
            <a:avLst/>
            <a:gdLst>
              <a:gd name="connsiteX0" fmla="*/ 0 w 673100"/>
              <a:gd name="connsiteY0" fmla="*/ 154517 h 175684"/>
              <a:gd name="connsiteX1" fmla="*/ 101600 w 673100"/>
              <a:gd name="connsiteY1" fmla="*/ 2117 h 175684"/>
              <a:gd name="connsiteX2" fmla="*/ 203200 w 673100"/>
              <a:gd name="connsiteY2" fmla="*/ 154517 h 175684"/>
              <a:gd name="connsiteX3" fmla="*/ 317500 w 673100"/>
              <a:gd name="connsiteY3" fmla="*/ 2117 h 175684"/>
              <a:gd name="connsiteX4" fmla="*/ 406400 w 673100"/>
              <a:gd name="connsiteY4" fmla="*/ 154517 h 175684"/>
              <a:gd name="connsiteX5" fmla="*/ 520700 w 673100"/>
              <a:gd name="connsiteY5" fmla="*/ 2117 h 175684"/>
              <a:gd name="connsiteX6" fmla="*/ 596900 w 673100"/>
              <a:gd name="connsiteY6" fmla="*/ 167217 h 175684"/>
              <a:gd name="connsiteX7" fmla="*/ 673100 w 673100"/>
              <a:gd name="connsiteY7" fmla="*/ 52917 h 17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3100" h="175684">
                <a:moveTo>
                  <a:pt x="0" y="154517"/>
                </a:moveTo>
                <a:cubicBezTo>
                  <a:pt x="33866" y="78317"/>
                  <a:pt x="67733" y="2117"/>
                  <a:pt x="101600" y="2117"/>
                </a:cubicBezTo>
                <a:cubicBezTo>
                  <a:pt x="135467" y="2117"/>
                  <a:pt x="167217" y="154517"/>
                  <a:pt x="203200" y="154517"/>
                </a:cubicBezTo>
                <a:cubicBezTo>
                  <a:pt x="239183" y="154517"/>
                  <a:pt x="283633" y="2117"/>
                  <a:pt x="317500" y="2117"/>
                </a:cubicBezTo>
                <a:cubicBezTo>
                  <a:pt x="351367" y="2117"/>
                  <a:pt x="372533" y="154517"/>
                  <a:pt x="406400" y="154517"/>
                </a:cubicBezTo>
                <a:cubicBezTo>
                  <a:pt x="440267" y="154517"/>
                  <a:pt x="488950" y="0"/>
                  <a:pt x="520700" y="2117"/>
                </a:cubicBezTo>
                <a:cubicBezTo>
                  <a:pt x="552450" y="4234"/>
                  <a:pt x="571500" y="158750"/>
                  <a:pt x="596900" y="167217"/>
                </a:cubicBezTo>
                <a:cubicBezTo>
                  <a:pt x="622300" y="175684"/>
                  <a:pt x="673100" y="52917"/>
                  <a:pt x="673100" y="5291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2971800" y="2415115"/>
            <a:ext cx="673100" cy="175684"/>
          </a:xfrm>
          <a:custGeom>
            <a:avLst/>
            <a:gdLst>
              <a:gd name="connsiteX0" fmla="*/ 0 w 673100"/>
              <a:gd name="connsiteY0" fmla="*/ 154517 h 175684"/>
              <a:gd name="connsiteX1" fmla="*/ 101600 w 673100"/>
              <a:gd name="connsiteY1" fmla="*/ 2117 h 175684"/>
              <a:gd name="connsiteX2" fmla="*/ 203200 w 673100"/>
              <a:gd name="connsiteY2" fmla="*/ 154517 h 175684"/>
              <a:gd name="connsiteX3" fmla="*/ 317500 w 673100"/>
              <a:gd name="connsiteY3" fmla="*/ 2117 h 175684"/>
              <a:gd name="connsiteX4" fmla="*/ 406400 w 673100"/>
              <a:gd name="connsiteY4" fmla="*/ 154517 h 175684"/>
              <a:gd name="connsiteX5" fmla="*/ 520700 w 673100"/>
              <a:gd name="connsiteY5" fmla="*/ 2117 h 175684"/>
              <a:gd name="connsiteX6" fmla="*/ 596900 w 673100"/>
              <a:gd name="connsiteY6" fmla="*/ 167217 h 175684"/>
              <a:gd name="connsiteX7" fmla="*/ 673100 w 673100"/>
              <a:gd name="connsiteY7" fmla="*/ 52917 h 17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3100" h="175684">
                <a:moveTo>
                  <a:pt x="0" y="154517"/>
                </a:moveTo>
                <a:cubicBezTo>
                  <a:pt x="33866" y="78317"/>
                  <a:pt x="67733" y="2117"/>
                  <a:pt x="101600" y="2117"/>
                </a:cubicBezTo>
                <a:cubicBezTo>
                  <a:pt x="135467" y="2117"/>
                  <a:pt x="167217" y="154517"/>
                  <a:pt x="203200" y="154517"/>
                </a:cubicBezTo>
                <a:cubicBezTo>
                  <a:pt x="239183" y="154517"/>
                  <a:pt x="283633" y="2117"/>
                  <a:pt x="317500" y="2117"/>
                </a:cubicBezTo>
                <a:cubicBezTo>
                  <a:pt x="351367" y="2117"/>
                  <a:pt x="372533" y="154517"/>
                  <a:pt x="406400" y="154517"/>
                </a:cubicBezTo>
                <a:cubicBezTo>
                  <a:pt x="440267" y="154517"/>
                  <a:pt x="488950" y="0"/>
                  <a:pt x="520700" y="2117"/>
                </a:cubicBezTo>
                <a:cubicBezTo>
                  <a:pt x="552450" y="4234"/>
                  <a:pt x="571500" y="158750"/>
                  <a:pt x="596900" y="167217"/>
                </a:cubicBezTo>
                <a:cubicBezTo>
                  <a:pt x="622300" y="175684"/>
                  <a:pt x="673100" y="52917"/>
                  <a:pt x="673100" y="5291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3124200" y="2567515"/>
            <a:ext cx="673100" cy="175684"/>
          </a:xfrm>
          <a:custGeom>
            <a:avLst/>
            <a:gdLst>
              <a:gd name="connsiteX0" fmla="*/ 0 w 673100"/>
              <a:gd name="connsiteY0" fmla="*/ 154517 h 175684"/>
              <a:gd name="connsiteX1" fmla="*/ 101600 w 673100"/>
              <a:gd name="connsiteY1" fmla="*/ 2117 h 175684"/>
              <a:gd name="connsiteX2" fmla="*/ 203200 w 673100"/>
              <a:gd name="connsiteY2" fmla="*/ 154517 h 175684"/>
              <a:gd name="connsiteX3" fmla="*/ 317500 w 673100"/>
              <a:gd name="connsiteY3" fmla="*/ 2117 h 175684"/>
              <a:gd name="connsiteX4" fmla="*/ 406400 w 673100"/>
              <a:gd name="connsiteY4" fmla="*/ 154517 h 175684"/>
              <a:gd name="connsiteX5" fmla="*/ 520700 w 673100"/>
              <a:gd name="connsiteY5" fmla="*/ 2117 h 175684"/>
              <a:gd name="connsiteX6" fmla="*/ 596900 w 673100"/>
              <a:gd name="connsiteY6" fmla="*/ 167217 h 175684"/>
              <a:gd name="connsiteX7" fmla="*/ 673100 w 673100"/>
              <a:gd name="connsiteY7" fmla="*/ 52917 h 17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3100" h="175684">
                <a:moveTo>
                  <a:pt x="0" y="154517"/>
                </a:moveTo>
                <a:cubicBezTo>
                  <a:pt x="33866" y="78317"/>
                  <a:pt x="67733" y="2117"/>
                  <a:pt x="101600" y="2117"/>
                </a:cubicBezTo>
                <a:cubicBezTo>
                  <a:pt x="135467" y="2117"/>
                  <a:pt x="167217" y="154517"/>
                  <a:pt x="203200" y="154517"/>
                </a:cubicBezTo>
                <a:cubicBezTo>
                  <a:pt x="239183" y="154517"/>
                  <a:pt x="283633" y="2117"/>
                  <a:pt x="317500" y="2117"/>
                </a:cubicBezTo>
                <a:cubicBezTo>
                  <a:pt x="351367" y="2117"/>
                  <a:pt x="372533" y="154517"/>
                  <a:pt x="406400" y="154517"/>
                </a:cubicBezTo>
                <a:cubicBezTo>
                  <a:pt x="440267" y="154517"/>
                  <a:pt x="488950" y="0"/>
                  <a:pt x="520700" y="2117"/>
                </a:cubicBezTo>
                <a:cubicBezTo>
                  <a:pt x="552450" y="4234"/>
                  <a:pt x="571500" y="158750"/>
                  <a:pt x="596900" y="167217"/>
                </a:cubicBezTo>
                <a:cubicBezTo>
                  <a:pt x="622300" y="175684"/>
                  <a:pt x="673100" y="52917"/>
                  <a:pt x="673100" y="5291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3048000" y="3862915"/>
            <a:ext cx="673100" cy="175684"/>
          </a:xfrm>
          <a:custGeom>
            <a:avLst/>
            <a:gdLst>
              <a:gd name="connsiteX0" fmla="*/ 0 w 673100"/>
              <a:gd name="connsiteY0" fmla="*/ 154517 h 175684"/>
              <a:gd name="connsiteX1" fmla="*/ 101600 w 673100"/>
              <a:gd name="connsiteY1" fmla="*/ 2117 h 175684"/>
              <a:gd name="connsiteX2" fmla="*/ 203200 w 673100"/>
              <a:gd name="connsiteY2" fmla="*/ 154517 h 175684"/>
              <a:gd name="connsiteX3" fmla="*/ 317500 w 673100"/>
              <a:gd name="connsiteY3" fmla="*/ 2117 h 175684"/>
              <a:gd name="connsiteX4" fmla="*/ 406400 w 673100"/>
              <a:gd name="connsiteY4" fmla="*/ 154517 h 175684"/>
              <a:gd name="connsiteX5" fmla="*/ 520700 w 673100"/>
              <a:gd name="connsiteY5" fmla="*/ 2117 h 175684"/>
              <a:gd name="connsiteX6" fmla="*/ 596900 w 673100"/>
              <a:gd name="connsiteY6" fmla="*/ 167217 h 175684"/>
              <a:gd name="connsiteX7" fmla="*/ 673100 w 673100"/>
              <a:gd name="connsiteY7" fmla="*/ 52917 h 17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3100" h="175684">
                <a:moveTo>
                  <a:pt x="0" y="154517"/>
                </a:moveTo>
                <a:cubicBezTo>
                  <a:pt x="33866" y="78317"/>
                  <a:pt x="67733" y="2117"/>
                  <a:pt x="101600" y="2117"/>
                </a:cubicBezTo>
                <a:cubicBezTo>
                  <a:pt x="135467" y="2117"/>
                  <a:pt x="167217" y="154517"/>
                  <a:pt x="203200" y="154517"/>
                </a:cubicBezTo>
                <a:cubicBezTo>
                  <a:pt x="239183" y="154517"/>
                  <a:pt x="283633" y="2117"/>
                  <a:pt x="317500" y="2117"/>
                </a:cubicBezTo>
                <a:cubicBezTo>
                  <a:pt x="351367" y="2117"/>
                  <a:pt x="372533" y="154517"/>
                  <a:pt x="406400" y="154517"/>
                </a:cubicBezTo>
                <a:cubicBezTo>
                  <a:pt x="440267" y="154517"/>
                  <a:pt x="488950" y="0"/>
                  <a:pt x="520700" y="2117"/>
                </a:cubicBezTo>
                <a:cubicBezTo>
                  <a:pt x="552450" y="4234"/>
                  <a:pt x="571500" y="158750"/>
                  <a:pt x="596900" y="167217"/>
                </a:cubicBezTo>
                <a:cubicBezTo>
                  <a:pt x="622300" y="175684"/>
                  <a:pt x="673100" y="52917"/>
                  <a:pt x="673100" y="5291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200400" y="4038599"/>
            <a:ext cx="673100" cy="175684"/>
          </a:xfrm>
          <a:custGeom>
            <a:avLst/>
            <a:gdLst>
              <a:gd name="connsiteX0" fmla="*/ 0 w 673100"/>
              <a:gd name="connsiteY0" fmla="*/ 154517 h 175684"/>
              <a:gd name="connsiteX1" fmla="*/ 101600 w 673100"/>
              <a:gd name="connsiteY1" fmla="*/ 2117 h 175684"/>
              <a:gd name="connsiteX2" fmla="*/ 203200 w 673100"/>
              <a:gd name="connsiteY2" fmla="*/ 154517 h 175684"/>
              <a:gd name="connsiteX3" fmla="*/ 317500 w 673100"/>
              <a:gd name="connsiteY3" fmla="*/ 2117 h 175684"/>
              <a:gd name="connsiteX4" fmla="*/ 406400 w 673100"/>
              <a:gd name="connsiteY4" fmla="*/ 154517 h 175684"/>
              <a:gd name="connsiteX5" fmla="*/ 520700 w 673100"/>
              <a:gd name="connsiteY5" fmla="*/ 2117 h 175684"/>
              <a:gd name="connsiteX6" fmla="*/ 596900 w 673100"/>
              <a:gd name="connsiteY6" fmla="*/ 167217 h 175684"/>
              <a:gd name="connsiteX7" fmla="*/ 673100 w 673100"/>
              <a:gd name="connsiteY7" fmla="*/ 52917 h 17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3100" h="175684">
                <a:moveTo>
                  <a:pt x="0" y="154517"/>
                </a:moveTo>
                <a:cubicBezTo>
                  <a:pt x="33866" y="78317"/>
                  <a:pt x="67733" y="2117"/>
                  <a:pt x="101600" y="2117"/>
                </a:cubicBezTo>
                <a:cubicBezTo>
                  <a:pt x="135467" y="2117"/>
                  <a:pt x="167217" y="154517"/>
                  <a:pt x="203200" y="154517"/>
                </a:cubicBezTo>
                <a:cubicBezTo>
                  <a:pt x="239183" y="154517"/>
                  <a:pt x="283633" y="2117"/>
                  <a:pt x="317500" y="2117"/>
                </a:cubicBezTo>
                <a:cubicBezTo>
                  <a:pt x="351367" y="2117"/>
                  <a:pt x="372533" y="154517"/>
                  <a:pt x="406400" y="154517"/>
                </a:cubicBezTo>
                <a:cubicBezTo>
                  <a:pt x="440267" y="154517"/>
                  <a:pt x="488950" y="0"/>
                  <a:pt x="520700" y="2117"/>
                </a:cubicBezTo>
                <a:cubicBezTo>
                  <a:pt x="552450" y="4234"/>
                  <a:pt x="571500" y="158750"/>
                  <a:pt x="596900" y="167217"/>
                </a:cubicBezTo>
                <a:cubicBezTo>
                  <a:pt x="622300" y="175684"/>
                  <a:pt x="673100" y="52917"/>
                  <a:pt x="673100" y="5291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200400" y="1881715"/>
            <a:ext cx="673100" cy="175684"/>
          </a:xfrm>
          <a:custGeom>
            <a:avLst/>
            <a:gdLst>
              <a:gd name="connsiteX0" fmla="*/ 0 w 673100"/>
              <a:gd name="connsiteY0" fmla="*/ 154517 h 175684"/>
              <a:gd name="connsiteX1" fmla="*/ 101600 w 673100"/>
              <a:gd name="connsiteY1" fmla="*/ 2117 h 175684"/>
              <a:gd name="connsiteX2" fmla="*/ 203200 w 673100"/>
              <a:gd name="connsiteY2" fmla="*/ 154517 h 175684"/>
              <a:gd name="connsiteX3" fmla="*/ 317500 w 673100"/>
              <a:gd name="connsiteY3" fmla="*/ 2117 h 175684"/>
              <a:gd name="connsiteX4" fmla="*/ 406400 w 673100"/>
              <a:gd name="connsiteY4" fmla="*/ 154517 h 175684"/>
              <a:gd name="connsiteX5" fmla="*/ 520700 w 673100"/>
              <a:gd name="connsiteY5" fmla="*/ 2117 h 175684"/>
              <a:gd name="connsiteX6" fmla="*/ 596900 w 673100"/>
              <a:gd name="connsiteY6" fmla="*/ 167217 h 175684"/>
              <a:gd name="connsiteX7" fmla="*/ 673100 w 673100"/>
              <a:gd name="connsiteY7" fmla="*/ 52917 h 17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3100" h="175684">
                <a:moveTo>
                  <a:pt x="0" y="154517"/>
                </a:moveTo>
                <a:cubicBezTo>
                  <a:pt x="33866" y="78317"/>
                  <a:pt x="67733" y="2117"/>
                  <a:pt x="101600" y="2117"/>
                </a:cubicBezTo>
                <a:cubicBezTo>
                  <a:pt x="135467" y="2117"/>
                  <a:pt x="167217" y="154517"/>
                  <a:pt x="203200" y="154517"/>
                </a:cubicBezTo>
                <a:cubicBezTo>
                  <a:pt x="239183" y="154517"/>
                  <a:pt x="283633" y="2117"/>
                  <a:pt x="317500" y="2117"/>
                </a:cubicBezTo>
                <a:cubicBezTo>
                  <a:pt x="351367" y="2117"/>
                  <a:pt x="372533" y="154517"/>
                  <a:pt x="406400" y="154517"/>
                </a:cubicBezTo>
                <a:cubicBezTo>
                  <a:pt x="440267" y="154517"/>
                  <a:pt x="488950" y="0"/>
                  <a:pt x="520700" y="2117"/>
                </a:cubicBezTo>
                <a:cubicBezTo>
                  <a:pt x="552450" y="4234"/>
                  <a:pt x="571500" y="158750"/>
                  <a:pt x="596900" y="167217"/>
                </a:cubicBezTo>
                <a:cubicBezTo>
                  <a:pt x="622300" y="175684"/>
                  <a:pt x="673100" y="52917"/>
                  <a:pt x="673100" y="5291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609600" y="46482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Works very well in cis. Difficult in trans</a:t>
            </a:r>
          </a:p>
          <a:p>
            <a:endParaRPr lang="en-US" sz="1600" dirty="0" smtClean="0"/>
          </a:p>
          <a:p>
            <a:r>
              <a:rPr lang="en-US" sz="1600" dirty="0" smtClean="0"/>
              <a:t>The </a:t>
            </a:r>
            <a:r>
              <a:rPr lang="en-US" sz="1600" dirty="0" smtClean="0"/>
              <a:t>same principle can be applied to any quantitative phenotype with a genomic locus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Statistical power only for common variants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3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mRNA quantifications</a:t>
            </a:r>
            <a:endParaRPr lang="en-US" dirty="0"/>
          </a:p>
        </p:txBody>
      </p:sp>
      <p:pic>
        <p:nvPicPr>
          <p:cNvPr id="5" name="Picture 4" descr="raw_rho_exclNA18861_NA19144_mds_labco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48200" y="1828800"/>
            <a:ext cx="4419600" cy="4419600"/>
          </a:xfrm>
          <a:prstGeom prst="rect">
            <a:avLst/>
          </a:prstGeom>
        </p:spPr>
      </p:pic>
      <p:pic>
        <p:nvPicPr>
          <p:cNvPr id="9" name="Picture 8" descr="raw_dstat_exclNA18861_NA19144_his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8600" y="1828800"/>
            <a:ext cx="44958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7576"/>
            <a:ext cx="4400551" cy="883024"/>
          </a:xfrm>
        </p:spPr>
        <p:txBody>
          <a:bodyPr/>
          <a:lstStyle/>
          <a:p>
            <a:r>
              <a:rPr lang="en-US" dirty="0" err="1" smtClean="0"/>
              <a:t>miRNA</a:t>
            </a:r>
            <a:r>
              <a:rPr lang="en-US" dirty="0" smtClean="0"/>
              <a:t> QC</a:t>
            </a:r>
            <a:endParaRPr lang="en-US" dirty="0"/>
          </a:p>
        </p:txBody>
      </p:sp>
      <p:pic>
        <p:nvPicPr>
          <p:cNvPr id="4" name="Picture 3" descr="raw_dstat_his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0" y="1981200"/>
            <a:ext cx="3733800" cy="3733800"/>
          </a:xfrm>
          <a:prstGeom prst="rect">
            <a:avLst/>
          </a:prstGeom>
        </p:spPr>
      </p:pic>
      <p:pic>
        <p:nvPicPr>
          <p:cNvPr id="5" name="Picture 4" descr="raw_rho_mds_popco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00600" y="304800"/>
            <a:ext cx="3276600" cy="3276600"/>
          </a:xfrm>
          <a:prstGeom prst="rect">
            <a:avLst/>
          </a:prstGeom>
        </p:spPr>
      </p:pic>
      <p:pic>
        <p:nvPicPr>
          <p:cNvPr id="6" name="Picture 5" descr="raw_rho_mds_labco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800600" y="3581400"/>
            <a:ext cx="3276600" cy="327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77200" y="1524000"/>
            <a:ext cx="66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77200" y="4876800"/>
            <a:ext cx="626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LAB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eQTLs</a:t>
            </a:r>
            <a:r>
              <a:rPr lang="en-US" dirty="0" smtClean="0"/>
              <a:t> in </a:t>
            </a:r>
            <a:r>
              <a:rPr lang="en-US" dirty="0" err="1" smtClean="0"/>
              <a:t>Geuvadis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1600200"/>
          <a:ext cx="6899943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3584"/>
                <a:gridCol w="1015213"/>
                <a:gridCol w="1948965"/>
                <a:gridCol w="230218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Pop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Genes with eQTL (FDR)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i="1" dirty="0" smtClean="0"/>
                        <a:t>Best</a:t>
                      </a:r>
                      <a:r>
                        <a:rPr lang="en-US" sz="1600" b="1" i="1" baseline="0" dirty="0" smtClean="0"/>
                        <a:t> eQTL indel (null 8.9%)</a:t>
                      </a:r>
                      <a:endParaRPr lang="en-US" sz="1600" b="1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CEU+GBR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2608 (5.1%)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375 (14.4%)</a:t>
                      </a:r>
                      <a:endParaRPr lang="en-US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TSI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1748 (7.7%)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242 (13.8%)</a:t>
                      </a:r>
                      <a:endParaRPr lang="en-US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FIN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1822 (7.3%)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255 (14.0%)</a:t>
                      </a:r>
                      <a:endParaRPr lang="en-US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YRI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2138 (6.3%)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242 (11.3%)</a:t>
                      </a:r>
                      <a:endParaRPr lang="en-US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EUR union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342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3898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NA</a:t>
                      </a:r>
                      <a:endParaRPr lang="en-US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ALL union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4895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NA</a:t>
                      </a:r>
                      <a:endParaRPr lang="en-US" sz="16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90599" y="5075872"/>
            <a:ext cx="69761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TODO:</a:t>
            </a:r>
            <a:endParaRPr lang="en-US" u="sng" dirty="0" smtClean="0"/>
          </a:p>
          <a:p>
            <a:r>
              <a:rPr lang="en-US" dirty="0" smtClean="0"/>
              <a:t>Some methodological improvements</a:t>
            </a:r>
          </a:p>
          <a:p>
            <a:r>
              <a:rPr lang="en-US" dirty="0" smtClean="0"/>
              <a:t>Combine </a:t>
            </a:r>
            <a:r>
              <a:rPr lang="en-US" dirty="0" smtClean="0"/>
              <a:t>E</a:t>
            </a:r>
            <a:r>
              <a:rPr lang="en-US" dirty="0" smtClean="0"/>
              <a:t>uropeans with a PC correction of pop structure</a:t>
            </a:r>
          </a:p>
          <a:p>
            <a:r>
              <a:rPr lang="en-US" dirty="0" smtClean="0"/>
              <a:t>Test exon versus transcript quantification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90600" y="4419600"/>
            <a:ext cx="5920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Trans-analysis of large deletions didn’t yield much…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en-US" dirty="0" smtClean="0"/>
              <a:t>plicing QTLs (</a:t>
            </a:r>
            <a:r>
              <a:rPr lang="en-US" dirty="0" err="1" smtClean="0"/>
              <a:t>sQTLs</a:t>
            </a:r>
            <a:r>
              <a:rPr lang="en-US" dirty="0" smtClean="0"/>
              <a:t>) in </a:t>
            </a:r>
            <a:r>
              <a:rPr lang="en-US" dirty="0" err="1" smtClean="0"/>
              <a:t>Geuvadis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600200"/>
          <a:ext cx="8153400" cy="1772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0280"/>
                <a:gridCol w="1348750"/>
                <a:gridCol w="1967370"/>
                <a:gridCol w="2667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Pop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20879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Genes with 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</a:rPr>
                        <a:t>sQTL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– transcript ratio</a:t>
                      </a:r>
                      <a:endParaRPr lang="en-US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20879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Genes with 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</a:rPr>
                        <a:t>sQTL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– links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CEU+GBR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20879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121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(FDR 9.1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20879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1251 forward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(FDR 5.6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%)</a:t>
                      </a:r>
                    </a:p>
                    <a:p>
                      <a:pPr marL="0" marR="0" indent="0" algn="l" defTabSz="20879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1077 reverse (FDR 6.6%)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20879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nonredundant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: 1949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ALL union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274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8" name="Group 62"/>
          <p:cNvGrpSpPr/>
          <p:nvPr/>
        </p:nvGrpSpPr>
        <p:grpSpPr>
          <a:xfrm>
            <a:off x="990600" y="3810000"/>
            <a:ext cx="6642100" cy="2633327"/>
            <a:chOff x="954941" y="1797048"/>
            <a:chExt cx="7312759" cy="3039145"/>
          </a:xfrm>
        </p:grpSpPr>
        <p:grpSp>
          <p:nvGrpSpPr>
            <p:cNvPr id="49" name="Group 61"/>
            <p:cNvGrpSpPr/>
            <p:nvPr/>
          </p:nvGrpSpPr>
          <p:grpSpPr>
            <a:xfrm>
              <a:off x="1066800" y="1797048"/>
              <a:ext cx="7200900" cy="1662116"/>
              <a:chOff x="1066800" y="1797048"/>
              <a:chExt cx="7200900" cy="1662116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1066800" y="2324101"/>
                <a:ext cx="1371601" cy="3196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prstClr val="white"/>
                    </a:solidFill>
                  </a:rPr>
                  <a:t>E1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3911600" y="2324101"/>
                <a:ext cx="1371601" cy="3196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prstClr val="white"/>
                    </a:solidFill>
                  </a:rPr>
                  <a:t>E2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896099" y="2324101"/>
                <a:ext cx="1371601" cy="3196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prstClr val="white"/>
                    </a:solidFill>
                  </a:rPr>
                  <a:t>E3</a:t>
                </a:r>
              </a:p>
            </p:txBody>
          </p:sp>
          <p:grpSp>
            <p:nvGrpSpPr>
              <p:cNvPr id="54" name="Group 23"/>
              <p:cNvGrpSpPr/>
              <p:nvPr/>
            </p:nvGrpSpPr>
            <p:grpSpPr>
              <a:xfrm>
                <a:off x="1485900" y="2919412"/>
                <a:ext cx="2832100" cy="4764"/>
                <a:chOff x="1485900" y="2919412"/>
                <a:chExt cx="2832100" cy="4764"/>
              </a:xfrm>
            </p:grpSpPr>
            <p:cxnSp>
              <p:nvCxnSpPr>
                <p:cNvPr id="84" name="Straight Connector 10"/>
                <p:cNvCxnSpPr/>
                <p:nvPr/>
              </p:nvCxnSpPr>
              <p:spPr>
                <a:xfrm>
                  <a:off x="1485900" y="2919412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12"/>
                <p:cNvCxnSpPr/>
                <p:nvPr/>
              </p:nvCxnSpPr>
              <p:spPr>
                <a:xfrm>
                  <a:off x="1866900" y="2922588"/>
                  <a:ext cx="2451100" cy="1588"/>
                </a:xfrm>
                <a:prstGeom prst="line">
                  <a:avLst/>
                </a:prstGeom>
                <a:ln w="25400" cap="flat" cmpd="sng" algn="ctr">
                  <a:solidFill>
                    <a:schemeClr val="accent2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24"/>
              <p:cNvGrpSpPr/>
              <p:nvPr/>
            </p:nvGrpSpPr>
            <p:grpSpPr>
              <a:xfrm>
                <a:off x="1752600" y="3097212"/>
                <a:ext cx="2832100" cy="4764"/>
                <a:chOff x="1485900" y="2919412"/>
                <a:chExt cx="2832100" cy="4764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>
                  <a:off x="1485900" y="2919412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1866900" y="2922588"/>
                  <a:ext cx="2451100" cy="1588"/>
                </a:xfrm>
                <a:prstGeom prst="line">
                  <a:avLst/>
                </a:prstGeom>
                <a:ln w="25400" cap="flat" cmpd="sng" algn="ctr">
                  <a:solidFill>
                    <a:schemeClr val="accent2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28"/>
              <p:cNvGrpSpPr/>
              <p:nvPr/>
            </p:nvGrpSpPr>
            <p:grpSpPr>
              <a:xfrm>
                <a:off x="1879600" y="2767012"/>
                <a:ext cx="2832100" cy="4764"/>
                <a:chOff x="1485900" y="2919412"/>
                <a:chExt cx="2832100" cy="4764"/>
              </a:xfrm>
            </p:grpSpPr>
            <p:cxnSp>
              <p:nvCxnSpPr>
                <p:cNvPr id="80" name="Straight Connector 79"/>
                <p:cNvCxnSpPr/>
                <p:nvPr/>
              </p:nvCxnSpPr>
              <p:spPr>
                <a:xfrm>
                  <a:off x="1485900" y="2919412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1866900" y="2922588"/>
                  <a:ext cx="2451100" cy="1588"/>
                </a:xfrm>
                <a:prstGeom prst="line">
                  <a:avLst/>
                </a:prstGeom>
                <a:ln w="25400" cap="flat" cmpd="sng" algn="ctr">
                  <a:solidFill>
                    <a:schemeClr val="accent2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32"/>
              <p:cNvGrpSpPr/>
              <p:nvPr/>
            </p:nvGrpSpPr>
            <p:grpSpPr>
              <a:xfrm>
                <a:off x="1295400" y="3275012"/>
                <a:ext cx="2832100" cy="4764"/>
                <a:chOff x="1485900" y="2919412"/>
                <a:chExt cx="2832100" cy="4764"/>
              </a:xfrm>
            </p:grpSpPr>
            <p:cxnSp>
              <p:nvCxnSpPr>
                <p:cNvPr id="78" name="Straight Connector 77"/>
                <p:cNvCxnSpPr/>
                <p:nvPr/>
              </p:nvCxnSpPr>
              <p:spPr>
                <a:xfrm>
                  <a:off x="1485900" y="2919412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1866900" y="2922588"/>
                  <a:ext cx="2451100" cy="1588"/>
                </a:xfrm>
                <a:prstGeom prst="line">
                  <a:avLst/>
                </a:prstGeom>
                <a:ln w="25400" cap="flat" cmpd="sng" algn="ctr">
                  <a:solidFill>
                    <a:schemeClr val="accent2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36"/>
              <p:cNvGrpSpPr/>
              <p:nvPr/>
            </p:nvGrpSpPr>
            <p:grpSpPr>
              <a:xfrm>
                <a:off x="1968500" y="3452812"/>
                <a:ext cx="2832100" cy="4764"/>
                <a:chOff x="1485900" y="2919412"/>
                <a:chExt cx="2832100" cy="4764"/>
              </a:xfrm>
            </p:grpSpPr>
            <p:cxnSp>
              <p:nvCxnSpPr>
                <p:cNvPr id="76" name="Straight Connector 75"/>
                <p:cNvCxnSpPr/>
                <p:nvPr/>
              </p:nvCxnSpPr>
              <p:spPr>
                <a:xfrm>
                  <a:off x="1485900" y="2919412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1866900" y="2922588"/>
                  <a:ext cx="2451100" cy="1588"/>
                </a:xfrm>
                <a:prstGeom prst="line">
                  <a:avLst/>
                </a:prstGeom>
                <a:ln w="25400" cap="flat" cmpd="sng" algn="ctr">
                  <a:solidFill>
                    <a:schemeClr val="accent2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9" name="Straight Connector 58"/>
              <p:cNvCxnSpPr/>
              <p:nvPr/>
            </p:nvCxnSpPr>
            <p:spPr>
              <a:xfrm>
                <a:off x="4622800" y="2771776"/>
                <a:ext cx="381000" cy="1588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4394200" y="2924176"/>
                <a:ext cx="381000" cy="1588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4622800" y="3101976"/>
                <a:ext cx="381000" cy="1588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4203700" y="3273424"/>
                <a:ext cx="381000" cy="1588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4902200" y="3457576"/>
                <a:ext cx="381000" cy="1588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64" name="Group 51"/>
              <p:cNvGrpSpPr/>
              <p:nvPr/>
            </p:nvGrpSpPr>
            <p:grpSpPr>
              <a:xfrm>
                <a:off x="1676400" y="2025648"/>
                <a:ext cx="6146800" cy="3176"/>
                <a:chOff x="1676400" y="2025648"/>
                <a:chExt cx="6146800" cy="3176"/>
              </a:xfrm>
            </p:grpSpPr>
            <p:cxnSp>
              <p:nvCxnSpPr>
                <p:cNvPr id="73" name="Straight Connector 72"/>
                <p:cNvCxnSpPr/>
                <p:nvPr/>
              </p:nvCxnSpPr>
              <p:spPr>
                <a:xfrm>
                  <a:off x="1676400" y="2025648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7442200" y="2027236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2057400" y="2025648"/>
                  <a:ext cx="5384800" cy="1588"/>
                </a:xfrm>
                <a:prstGeom prst="line">
                  <a:avLst/>
                </a:prstGeom>
                <a:ln w="25400" cap="flat" cmpd="sng" algn="ctr">
                  <a:solidFill>
                    <a:schemeClr val="accent3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Group 52"/>
              <p:cNvGrpSpPr/>
              <p:nvPr/>
            </p:nvGrpSpPr>
            <p:grpSpPr>
              <a:xfrm>
                <a:off x="1841500" y="2203448"/>
                <a:ext cx="6146800" cy="3176"/>
                <a:chOff x="1676400" y="2025648"/>
                <a:chExt cx="6146800" cy="3176"/>
              </a:xfrm>
            </p:grpSpPr>
            <p:cxnSp>
              <p:nvCxnSpPr>
                <p:cNvPr id="70" name="Straight Connector 69"/>
                <p:cNvCxnSpPr/>
                <p:nvPr/>
              </p:nvCxnSpPr>
              <p:spPr>
                <a:xfrm>
                  <a:off x="1676400" y="2025648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7442200" y="2027236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2057400" y="2025648"/>
                  <a:ext cx="5384800" cy="1588"/>
                </a:xfrm>
                <a:prstGeom prst="line">
                  <a:avLst/>
                </a:prstGeom>
                <a:ln w="25400" cap="flat" cmpd="sng" algn="ctr">
                  <a:solidFill>
                    <a:schemeClr val="accent3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56"/>
              <p:cNvGrpSpPr/>
              <p:nvPr/>
            </p:nvGrpSpPr>
            <p:grpSpPr>
              <a:xfrm>
                <a:off x="1854200" y="1797048"/>
                <a:ext cx="6146800" cy="3176"/>
                <a:chOff x="1676400" y="2025648"/>
                <a:chExt cx="6146800" cy="3176"/>
              </a:xfrm>
            </p:grpSpPr>
            <p:cxnSp>
              <p:nvCxnSpPr>
                <p:cNvPr id="67" name="Straight Connector 66"/>
                <p:cNvCxnSpPr/>
                <p:nvPr/>
              </p:nvCxnSpPr>
              <p:spPr>
                <a:xfrm>
                  <a:off x="1676400" y="2025648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7442200" y="2027236"/>
                  <a:ext cx="381000" cy="1588"/>
                </a:xfrm>
                <a:prstGeom prst="line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2057400" y="2025648"/>
                  <a:ext cx="5384800" cy="1588"/>
                </a:xfrm>
                <a:prstGeom prst="line">
                  <a:avLst/>
                </a:prstGeom>
                <a:ln w="25400" cap="flat" cmpd="sng" algn="ctr">
                  <a:solidFill>
                    <a:schemeClr val="accent3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0" name="TextBox 49"/>
            <p:cNvSpPr txBox="1"/>
            <p:nvPr/>
          </p:nvSpPr>
          <p:spPr>
            <a:xfrm>
              <a:off x="954941" y="3664008"/>
              <a:ext cx="5400675" cy="1172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prstClr val="black"/>
                  </a:solidFill>
                </a:rPr>
                <a:t>FR</a:t>
              </a:r>
              <a:r>
                <a:rPr lang="en-US" sz="1500" baseline="-25000" dirty="0">
                  <a:solidFill>
                    <a:prstClr val="black"/>
                  </a:solidFill>
                </a:rPr>
                <a:t>E1-E2  </a:t>
              </a:r>
              <a:r>
                <a:rPr lang="en-US" sz="1500" dirty="0">
                  <a:solidFill>
                    <a:prstClr val="black"/>
                  </a:solidFill>
                </a:rPr>
                <a:t>=</a:t>
              </a:r>
              <a:r>
                <a:rPr lang="en-US" sz="1500" dirty="0">
                  <a:solidFill>
                    <a:srgbClr val="FF0000"/>
                  </a:solidFill>
                </a:rPr>
                <a:t> 5 (R</a:t>
              </a:r>
              <a:r>
                <a:rPr lang="en-US" sz="1500" baseline="-25000" dirty="0">
                  <a:solidFill>
                    <a:srgbClr val="FF0000"/>
                  </a:solidFill>
                </a:rPr>
                <a:t>E1-E2</a:t>
              </a:r>
              <a:r>
                <a:rPr lang="en-US" sz="1500" dirty="0">
                  <a:solidFill>
                    <a:srgbClr val="FF0000"/>
                  </a:solidFill>
                </a:rPr>
                <a:t>)  </a:t>
              </a:r>
              <a:r>
                <a:rPr lang="en-US" sz="1500" dirty="0">
                  <a:solidFill>
                    <a:prstClr val="black"/>
                  </a:solidFill>
                </a:rPr>
                <a:t>/ </a:t>
              </a:r>
              <a:r>
                <a:rPr lang="en-US" sz="1500" dirty="0">
                  <a:solidFill>
                    <a:srgbClr val="FF0000"/>
                  </a:solidFill>
                </a:rPr>
                <a:t>5 (R</a:t>
              </a:r>
              <a:r>
                <a:rPr lang="en-US" sz="1500" baseline="-25000" dirty="0">
                  <a:solidFill>
                    <a:srgbClr val="FF0000"/>
                  </a:solidFill>
                </a:rPr>
                <a:t>E1-E2</a:t>
              </a:r>
              <a:r>
                <a:rPr lang="en-US" sz="1500" dirty="0">
                  <a:solidFill>
                    <a:srgbClr val="FF0000"/>
                  </a:solidFill>
                </a:rPr>
                <a:t>) </a:t>
              </a:r>
              <a:r>
                <a:rPr lang="en-US" sz="1500" dirty="0">
                  <a:solidFill>
                    <a:prstClr val="black"/>
                  </a:solidFill>
                </a:rPr>
                <a:t>+</a:t>
              </a:r>
              <a:r>
                <a:rPr lang="en-US" sz="1500" dirty="0">
                  <a:solidFill>
                    <a:srgbClr val="008000"/>
                  </a:solidFill>
                </a:rPr>
                <a:t> 3 (R</a:t>
              </a:r>
              <a:r>
                <a:rPr lang="en-US" sz="1500" baseline="-25000" dirty="0">
                  <a:solidFill>
                    <a:srgbClr val="008000"/>
                  </a:solidFill>
                </a:rPr>
                <a:t>E1-E3</a:t>
              </a:r>
              <a:r>
                <a:rPr lang="en-US" sz="1500" dirty="0">
                  <a:solidFill>
                    <a:srgbClr val="008000"/>
                  </a:solidFill>
                </a:rPr>
                <a:t>) </a:t>
              </a:r>
              <a:r>
                <a:rPr lang="en-US" sz="1500" dirty="0">
                  <a:solidFill>
                    <a:prstClr val="black"/>
                  </a:solidFill>
                </a:rPr>
                <a:t>= 0.625</a:t>
              </a:r>
            </a:p>
            <a:p>
              <a:pPr algn="ctr"/>
              <a:endParaRPr lang="en-US" sz="1500" dirty="0">
                <a:solidFill>
                  <a:prstClr val="black"/>
                </a:solidFill>
              </a:endParaRPr>
            </a:p>
            <a:p>
              <a:pPr algn="ctr"/>
              <a:r>
                <a:rPr lang="en-US" sz="1500" dirty="0">
                  <a:solidFill>
                    <a:prstClr val="black"/>
                  </a:solidFill>
                </a:rPr>
                <a:t>FR</a:t>
              </a:r>
              <a:r>
                <a:rPr lang="en-US" sz="1500" baseline="-25000" dirty="0">
                  <a:solidFill>
                    <a:prstClr val="black"/>
                  </a:solidFill>
                </a:rPr>
                <a:t>E1-E3  </a:t>
              </a:r>
              <a:r>
                <a:rPr lang="en-US" sz="1500" dirty="0">
                  <a:solidFill>
                    <a:prstClr val="black"/>
                  </a:solidFill>
                </a:rPr>
                <a:t>= </a:t>
              </a:r>
              <a:r>
                <a:rPr lang="en-US" sz="1500" dirty="0">
                  <a:solidFill>
                    <a:srgbClr val="008000"/>
                  </a:solidFill>
                </a:rPr>
                <a:t>3 (R</a:t>
              </a:r>
              <a:r>
                <a:rPr lang="en-US" sz="1500" baseline="-25000" dirty="0">
                  <a:solidFill>
                    <a:srgbClr val="008000"/>
                  </a:solidFill>
                </a:rPr>
                <a:t>E1-E3</a:t>
              </a:r>
              <a:r>
                <a:rPr lang="en-US" sz="1500" dirty="0">
                  <a:solidFill>
                    <a:srgbClr val="008000"/>
                  </a:solidFill>
                </a:rPr>
                <a:t>) </a:t>
              </a:r>
              <a:r>
                <a:rPr lang="en-US" sz="1500" dirty="0">
                  <a:solidFill>
                    <a:prstClr val="black"/>
                  </a:solidFill>
                </a:rPr>
                <a:t>/ </a:t>
              </a:r>
              <a:r>
                <a:rPr lang="en-US" sz="1500" dirty="0">
                  <a:solidFill>
                    <a:srgbClr val="FF0000"/>
                  </a:solidFill>
                </a:rPr>
                <a:t>5 (R</a:t>
              </a:r>
              <a:r>
                <a:rPr lang="en-US" sz="1500" baseline="-25000" dirty="0">
                  <a:solidFill>
                    <a:srgbClr val="FF0000"/>
                  </a:solidFill>
                </a:rPr>
                <a:t>E1-E2</a:t>
              </a:r>
              <a:r>
                <a:rPr lang="en-US" sz="1500" dirty="0">
                  <a:solidFill>
                    <a:srgbClr val="FF0000"/>
                  </a:solidFill>
                </a:rPr>
                <a:t>) </a:t>
              </a:r>
              <a:r>
                <a:rPr lang="en-US" sz="1500" dirty="0">
                  <a:solidFill>
                    <a:prstClr val="black"/>
                  </a:solidFill>
                </a:rPr>
                <a:t>+</a:t>
              </a:r>
              <a:r>
                <a:rPr lang="en-US" sz="1500" dirty="0">
                  <a:solidFill>
                    <a:srgbClr val="008000"/>
                  </a:solidFill>
                </a:rPr>
                <a:t> 3 (R</a:t>
              </a:r>
              <a:r>
                <a:rPr lang="en-US" sz="1500" baseline="-25000" dirty="0">
                  <a:solidFill>
                    <a:srgbClr val="008000"/>
                  </a:solidFill>
                </a:rPr>
                <a:t>E1-E3</a:t>
              </a:r>
              <a:r>
                <a:rPr lang="en-US" sz="1500" dirty="0">
                  <a:solidFill>
                    <a:srgbClr val="008000"/>
                  </a:solidFill>
                </a:rPr>
                <a:t>) </a:t>
              </a:r>
              <a:r>
                <a:rPr lang="en-US" sz="1500" dirty="0">
                  <a:solidFill>
                    <a:prstClr val="black"/>
                  </a:solidFill>
                </a:rPr>
                <a:t>= 0.375</a:t>
              </a:r>
            </a:p>
            <a:p>
              <a:pPr algn="ctr"/>
              <a:r>
                <a:rPr lang="en-US" sz="1500" dirty="0">
                  <a:solidFill>
                    <a:prstClr val="black"/>
                  </a:solidFill>
                </a:rPr>
                <a:t> </a:t>
              </a:r>
              <a:r>
                <a:rPr lang="en-US" sz="1500" dirty="0" smtClean="0">
                  <a:solidFill>
                    <a:prstClr val="black"/>
                  </a:solidFill>
                </a:rPr>
                <a:t> </a:t>
              </a: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4287471" y="6412468"/>
            <a:ext cx="379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ALTRANS method by </a:t>
            </a:r>
            <a:r>
              <a:rPr lang="en-US" dirty="0" err="1" smtClean="0"/>
              <a:t>Halit</a:t>
            </a:r>
            <a:r>
              <a:rPr lang="en-US" dirty="0" smtClean="0"/>
              <a:t> </a:t>
            </a:r>
            <a:r>
              <a:rPr lang="en-US" dirty="0" err="1" smtClean="0"/>
              <a:t>Ongen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6515879" y="5094739"/>
            <a:ext cx="2337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links or junctions?</a:t>
            </a:r>
          </a:p>
          <a:p>
            <a:r>
              <a:rPr lang="en-US" dirty="0" smtClean="0"/>
              <a:t>counts or fractions?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>
            <a:off x="5486400" y="5408612"/>
            <a:ext cx="1143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Integrating transcriptome QTLs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eQTLs for mRNA and </a:t>
            </a:r>
            <a:r>
              <a:rPr lang="en-US" sz="1600" dirty="0" err="1" smtClean="0"/>
              <a:t>miRNA</a:t>
            </a:r>
            <a:endParaRPr lang="en-US" sz="1600" dirty="0" smtClean="0"/>
          </a:p>
          <a:p>
            <a:pPr>
              <a:buNone/>
            </a:pPr>
            <a:r>
              <a:rPr lang="en-US" sz="1400" i="1" dirty="0" smtClean="0"/>
              <a:t>	</a:t>
            </a:r>
            <a:r>
              <a:rPr lang="en-US" sz="1400" i="1" dirty="0" smtClean="0"/>
              <a:t>exon/</a:t>
            </a:r>
            <a:r>
              <a:rPr lang="en-US" sz="1400" i="1" dirty="0" err="1" smtClean="0"/>
              <a:t>miRNA_quantification</a:t>
            </a:r>
            <a:r>
              <a:rPr lang="en-US" sz="1400" i="1" dirty="0" smtClean="0"/>
              <a:t> ~ </a:t>
            </a:r>
            <a:r>
              <a:rPr lang="en-US" sz="1400" i="1" dirty="0" err="1" smtClean="0">
                <a:solidFill>
                  <a:srgbClr val="FF0000"/>
                </a:solidFill>
              </a:rPr>
              <a:t>snp</a:t>
            </a:r>
            <a:r>
              <a:rPr lang="en-US" sz="1400" i="1" dirty="0" smtClean="0">
                <a:solidFill>
                  <a:srgbClr val="000000"/>
                </a:solidFill>
              </a:rPr>
              <a:t> + covariates</a:t>
            </a:r>
          </a:p>
          <a:p>
            <a:pPr>
              <a:buNone/>
            </a:pPr>
            <a:r>
              <a:rPr lang="en-US" sz="1600" dirty="0" err="1" smtClean="0"/>
              <a:t>sQTLs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400" i="1" dirty="0" smtClean="0"/>
              <a:t>link/</a:t>
            </a:r>
            <a:r>
              <a:rPr lang="en-US" sz="1400" i="1" dirty="0" err="1" smtClean="0"/>
              <a:t>junction_ratio</a:t>
            </a:r>
            <a:r>
              <a:rPr lang="en-US" sz="1400" i="1" dirty="0" smtClean="0"/>
              <a:t> </a:t>
            </a:r>
            <a:r>
              <a:rPr lang="en-US" sz="1400" i="1" dirty="0" smtClean="0"/>
              <a:t>~ </a:t>
            </a:r>
            <a:r>
              <a:rPr lang="en-US" sz="1400" i="1" dirty="0" err="1" smtClean="0">
                <a:solidFill>
                  <a:srgbClr val="FF0000"/>
                </a:solidFill>
              </a:rPr>
              <a:t>snp</a:t>
            </a:r>
            <a:r>
              <a:rPr lang="en-US" sz="1400" i="1" dirty="0" smtClean="0">
                <a:solidFill>
                  <a:srgbClr val="000000"/>
                </a:solidFill>
              </a:rPr>
              <a:t> </a:t>
            </a:r>
            <a:r>
              <a:rPr lang="en-US" sz="1400" i="1" dirty="0" smtClean="0">
                <a:solidFill>
                  <a:srgbClr val="000000"/>
                </a:solidFill>
              </a:rPr>
              <a:t>+ covariates</a:t>
            </a:r>
            <a:endParaRPr lang="en-US" sz="1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400" i="1" dirty="0" smtClean="0">
                <a:solidFill>
                  <a:srgbClr val="FF0000"/>
                </a:solidFill>
              </a:rPr>
              <a:t>	</a:t>
            </a:r>
            <a:r>
              <a:rPr lang="en-US" sz="1400" i="1" dirty="0" smtClean="0"/>
              <a:t>link</a:t>
            </a:r>
            <a:r>
              <a:rPr lang="en-US" sz="1400" i="1" dirty="0" smtClean="0"/>
              <a:t>/junction quantification ~ </a:t>
            </a:r>
            <a:r>
              <a:rPr lang="en-US" sz="1400" i="1" dirty="0" err="1" smtClean="0">
                <a:solidFill>
                  <a:srgbClr val="FF0000"/>
                </a:solidFill>
              </a:rPr>
              <a:t>snp</a:t>
            </a:r>
            <a:r>
              <a:rPr lang="en-US" sz="1400" i="1" dirty="0" smtClean="0"/>
              <a:t> + </a:t>
            </a:r>
            <a:r>
              <a:rPr lang="en-US" sz="1400" i="1" dirty="0" err="1" smtClean="0"/>
              <a:t>exon_quantification</a:t>
            </a:r>
            <a:r>
              <a:rPr lang="en-US" sz="1400" i="1" dirty="0" smtClean="0">
                <a:solidFill>
                  <a:srgbClr val="000000"/>
                </a:solidFill>
              </a:rPr>
              <a:t> + </a:t>
            </a:r>
            <a:r>
              <a:rPr lang="en-US" sz="1400" i="1" dirty="0" smtClean="0">
                <a:solidFill>
                  <a:srgbClr val="000000"/>
                </a:solidFill>
              </a:rPr>
              <a:t>covariates</a:t>
            </a:r>
          </a:p>
          <a:p>
            <a:pPr>
              <a:buNone/>
            </a:pPr>
            <a:r>
              <a:rPr lang="en-US" sz="1600" dirty="0" smtClean="0"/>
              <a:t>multiple </a:t>
            </a:r>
            <a:r>
              <a:rPr lang="en-US" sz="1600" dirty="0" err="1" smtClean="0"/>
              <a:t>t</a:t>
            </a:r>
            <a:r>
              <a:rPr lang="en-US" sz="1600" dirty="0" err="1" smtClean="0"/>
              <a:t>QTLs</a:t>
            </a:r>
            <a:r>
              <a:rPr lang="en-US" sz="1600" dirty="0" smtClean="0"/>
              <a:t>: for the same gene</a:t>
            </a:r>
          </a:p>
          <a:p>
            <a:pPr>
              <a:buNone/>
            </a:pPr>
            <a:r>
              <a:rPr lang="en-US" sz="1400" i="1" dirty="0" smtClean="0"/>
              <a:t>	</a:t>
            </a:r>
            <a:r>
              <a:rPr lang="en-US" sz="1400" i="1" dirty="0" err="1" smtClean="0"/>
              <a:t>exon_quantification</a:t>
            </a:r>
            <a:r>
              <a:rPr lang="en-US" sz="1400" i="1" dirty="0" smtClean="0"/>
              <a:t> ~ </a:t>
            </a:r>
            <a:r>
              <a:rPr lang="en-US" sz="1400" i="1" dirty="0" smtClean="0">
                <a:solidFill>
                  <a:srgbClr val="FF0000"/>
                </a:solidFill>
              </a:rPr>
              <a:t>snp2</a:t>
            </a:r>
            <a:r>
              <a:rPr lang="en-US" sz="1400" i="1" dirty="0" smtClean="0"/>
              <a:t> + exon_eQTL_snp1 </a:t>
            </a:r>
            <a:r>
              <a:rPr lang="en-US" sz="1400" i="1" dirty="0" smtClean="0">
                <a:solidFill>
                  <a:srgbClr val="000000"/>
                </a:solidFill>
              </a:rPr>
              <a:t>+ covariates</a:t>
            </a:r>
          </a:p>
          <a:p>
            <a:pPr>
              <a:buNone/>
            </a:pPr>
            <a:r>
              <a:rPr lang="en-US" sz="1400" i="1" dirty="0" smtClean="0"/>
              <a:t>	link/junction ratio </a:t>
            </a:r>
            <a:r>
              <a:rPr lang="en-US" sz="1400" i="1" dirty="0" smtClean="0"/>
              <a:t>~ </a:t>
            </a:r>
            <a:r>
              <a:rPr lang="en-US" sz="1400" i="1" dirty="0" smtClean="0">
                <a:solidFill>
                  <a:srgbClr val="FF0000"/>
                </a:solidFill>
              </a:rPr>
              <a:t>snp2</a:t>
            </a:r>
            <a:r>
              <a:rPr lang="en-US" sz="1400" i="1" dirty="0" smtClean="0"/>
              <a:t> + exon_eQTL_snp1 </a:t>
            </a:r>
            <a:r>
              <a:rPr lang="en-US" sz="1400" i="1" dirty="0" smtClean="0">
                <a:solidFill>
                  <a:srgbClr val="000000"/>
                </a:solidFill>
              </a:rPr>
              <a:t>+ covariates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targeted trans analysis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	</a:t>
            </a:r>
            <a:r>
              <a:rPr lang="en-US" sz="1400" i="1" dirty="0" smtClean="0">
                <a:solidFill>
                  <a:srgbClr val="000000"/>
                </a:solidFill>
              </a:rPr>
              <a:t>exon quantification ~ </a:t>
            </a:r>
            <a:r>
              <a:rPr lang="en-US" sz="1400" i="1" dirty="0" err="1" smtClean="0">
                <a:solidFill>
                  <a:srgbClr val="EC2424"/>
                </a:solidFill>
              </a:rPr>
              <a:t>mi(eQTL)_snp</a:t>
            </a:r>
            <a:r>
              <a:rPr lang="en-US" sz="1400" i="1" dirty="0" smtClean="0">
                <a:solidFill>
                  <a:srgbClr val="000000"/>
                </a:solidFill>
              </a:rPr>
              <a:t> + covariates</a:t>
            </a:r>
            <a:endParaRPr lang="en-US" sz="1400" i="1" dirty="0" smtClean="0"/>
          </a:p>
          <a:p>
            <a:pPr>
              <a:buNone/>
            </a:pPr>
            <a:r>
              <a:rPr lang="en-US" sz="1400" i="1" dirty="0" smtClean="0"/>
              <a:t>	link/</a:t>
            </a:r>
            <a:r>
              <a:rPr lang="en-US" sz="1400" i="1" dirty="0" err="1" smtClean="0"/>
              <a:t>junction_ratio</a:t>
            </a:r>
            <a:r>
              <a:rPr lang="en-US" sz="1400" i="1" dirty="0" smtClean="0"/>
              <a:t> ~</a:t>
            </a:r>
            <a:r>
              <a:rPr lang="en-US" sz="1400" i="1" dirty="0" smtClean="0"/>
              <a:t> </a:t>
            </a:r>
            <a:r>
              <a:rPr lang="en-US" sz="1400" i="1" dirty="0" err="1" smtClean="0">
                <a:solidFill>
                  <a:srgbClr val="FF0000"/>
                </a:solidFill>
              </a:rPr>
              <a:t>mieQTL_snp</a:t>
            </a:r>
            <a:r>
              <a:rPr lang="en-US" sz="1400" i="1" dirty="0" smtClean="0">
                <a:solidFill>
                  <a:srgbClr val="FF0000"/>
                </a:solidFill>
              </a:rPr>
              <a:t> </a:t>
            </a:r>
            <a:r>
              <a:rPr lang="en-US" sz="1400" i="1" dirty="0" smtClean="0">
                <a:solidFill>
                  <a:srgbClr val="000000"/>
                </a:solidFill>
              </a:rPr>
              <a:t>+ </a:t>
            </a:r>
            <a:r>
              <a:rPr lang="en-US" sz="1400" i="1" dirty="0" smtClean="0">
                <a:solidFill>
                  <a:srgbClr val="000000"/>
                </a:solidFill>
              </a:rPr>
              <a:t>covariates</a:t>
            </a:r>
            <a:endParaRPr lang="en-US" sz="14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400800" y="1600200"/>
            <a:ext cx="2362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6781800" y="1524000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239000" y="1524000"/>
            <a:ext cx="685800" cy="15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400800" y="2971800"/>
            <a:ext cx="2362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086600" y="2895600"/>
            <a:ext cx="304800" cy="15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43800" y="2895600"/>
            <a:ext cx="457200" cy="15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6400800" y="4343400"/>
            <a:ext cx="2362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239000" y="4267200"/>
            <a:ext cx="685800" cy="15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6400800" y="5715000"/>
            <a:ext cx="2362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239000" y="5638800"/>
            <a:ext cx="685800" cy="15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943600" y="5334000"/>
            <a:ext cx="304800" cy="15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153400" y="2895600"/>
            <a:ext cx="457200" cy="15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11" idx="3"/>
          </p:cNvCxnSpPr>
          <p:nvPr/>
        </p:nvCxnSpPr>
        <p:spPr>
          <a:xfrm flipV="1">
            <a:off x="7391400" y="2438400"/>
            <a:ext cx="76200" cy="533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6200000" flipV="1">
            <a:off x="7239000" y="2667000"/>
            <a:ext cx="533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6200000" flipV="1">
            <a:off x="7734300" y="2476500"/>
            <a:ext cx="457201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 flipH="1" flipV="1">
            <a:off x="7315200" y="2514600"/>
            <a:ext cx="533401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urved Down Arrow 45"/>
          <p:cNvSpPr/>
          <p:nvPr/>
        </p:nvSpPr>
        <p:spPr>
          <a:xfrm>
            <a:off x="6858000" y="1143000"/>
            <a:ext cx="533400" cy="304800"/>
          </a:xfrm>
          <a:prstGeom prst="curvedDown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6781800" y="2895600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urved Down Arrow 47"/>
          <p:cNvSpPr/>
          <p:nvPr/>
        </p:nvSpPr>
        <p:spPr>
          <a:xfrm rot="19862092">
            <a:off x="6714832" y="2397941"/>
            <a:ext cx="738744" cy="233317"/>
          </a:xfrm>
          <a:prstGeom prst="curvedDownArrow">
            <a:avLst>
              <a:gd name="adj1" fmla="val 25000"/>
              <a:gd name="adj2" fmla="val 50000"/>
              <a:gd name="adj3" fmla="val 2435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Curved Down Arrow 48"/>
          <p:cNvSpPr/>
          <p:nvPr/>
        </p:nvSpPr>
        <p:spPr>
          <a:xfrm>
            <a:off x="6858000" y="3886200"/>
            <a:ext cx="533400" cy="304800"/>
          </a:xfrm>
          <a:prstGeom prst="curvedDown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Curved Down Arrow 49"/>
          <p:cNvSpPr/>
          <p:nvPr/>
        </p:nvSpPr>
        <p:spPr>
          <a:xfrm>
            <a:off x="6553199" y="3733800"/>
            <a:ext cx="910669" cy="304800"/>
          </a:xfrm>
          <a:prstGeom prst="curvedDown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Curved Down Arrow 50"/>
          <p:cNvSpPr/>
          <p:nvPr/>
        </p:nvSpPr>
        <p:spPr>
          <a:xfrm>
            <a:off x="5791200" y="5029200"/>
            <a:ext cx="381000" cy="228600"/>
          </a:xfrm>
          <a:prstGeom prst="curvedDown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Curved Down Arrow 51"/>
          <p:cNvSpPr/>
          <p:nvPr/>
        </p:nvSpPr>
        <p:spPr>
          <a:xfrm>
            <a:off x="5715000" y="4800600"/>
            <a:ext cx="1672668" cy="304800"/>
          </a:xfrm>
          <a:prstGeom prst="curvedDown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6477000" y="4268788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781800" y="4267200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715000" y="5334000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annotation of eQTLs</a:t>
            </a:r>
            <a:endParaRPr lang="en-US" dirty="0"/>
          </a:p>
        </p:txBody>
      </p:sp>
      <p:pic>
        <p:nvPicPr>
          <p:cNvPr id="6" name="Picture 5" descr="proportion_barplot_CEUGBR_PERM01_wnul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11811"/>
              <a:stretch>
                <a:fillRect/>
              </a:stretch>
            </p:blipFill>
          </mc:Choice>
          <mc:Fallback>
            <p:blipFill>
              <a:blip r:embed="rId3"/>
              <a:srcRect t="11811"/>
              <a:stretch>
                <a:fillRect/>
              </a:stretch>
            </p:blipFill>
          </mc:Fallback>
        </mc:AlternateContent>
        <p:spPr>
          <a:xfrm>
            <a:off x="228600" y="1973946"/>
            <a:ext cx="9144000" cy="33600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6800" y="4648200"/>
            <a:ext cx="77724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u="sng" dirty="0" smtClean="0"/>
              <a:t>TODO:</a:t>
            </a:r>
            <a:endParaRPr lang="en-US" sz="1500" u="sng" dirty="0" smtClean="0"/>
          </a:p>
          <a:p>
            <a:r>
              <a:rPr lang="en-US" sz="1500" dirty="0" smtClean="0"/>
              <a:t>Direction </a:t>
            </a:r>
            <a:r>
              <a:rPr lang="en-US" sz="1500" dirty="0" smtClean="0"/>
              <a:t>of </a:t>
            </a:r>
            <a:r>
              <a:rPr lang="en-US" sz="1500" dirty="0" smtClean="0"/>
              <a:t>effect</a:t>
            </a:r>
          </a:p>
          <a:p>
            <a:r>
              <a:rPr lang="en-US" sz="1500" dirty="0" smtClean="0"/>
              <a:t>TF </a:t>
            </a:r>
            <a:r>
              <a:rPr lang="en-US" sz="1500" dirty="0" smtClean="0"/>
              <a:t>motifs, </a:t>
            </a:r>
            <a:r>
              <a:rPr lang="en-US" sz="1500" dirty="0" smtClean="0"/>
              <a:t>PWM </a:t>
            </a:r>
            <a:r>
              <a:rPr lang="en-US" sz="1500" dirty="0" smtClean="0"/>
              <a:t>scores</a:t>
            </a:r>
          </a:p>
          <a:p>
            <a:r>
              <a:rPr lang="en-US" sz="1500" dirty="0" smtClean="0"/>
              <a:t>Different </a:t>
            </a:r>
            <a:r>
              <a:rPr lang="en-US" sz="1500" dirty="0" smtClean="0"/>
              <a:t>eQTL </a:t>
            </a:r>
            <a:r>
              <a:rPr lang="en-US" sz="1500" dirty="0" smtClean="0"/>
              <a:t>frequencies</a:t>
            </a:r>
          </a:p>
          <a:p>
            <a:r>
              <a:rPr lang="en-US" sz="1500" dirty="0" smtClean="0"/>
              <a:t>O</a:t>
            </a:r>
            <a:r>
              <a:rPr lang="en-US" sz="1500" dirty="0" smtClean="0"/>
              <a:t>ther </a:t>
            </a:r>
            <a:r>
              <a:rPr lang="en-US" sz="1500" dirty="0" err="1" smtClean="0"/>
              <a:t>tQTLs</a:t>
            </a:r>
            <a:endParaRPr lang="en-US" sz="1500" dirty="0" smtClean="0"/>
          </a:p>
          <a:p>
            <a:r>
              <a:rPr lang="en-US" sz="1500" dirty="0" smtClean="0"/>
              <a:t>What’s the best way to tell if we have the causal variant or not? And how often do we seem to find it?</a:t>
            </a:r>
            <a:endParaRPr lang="en-US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Allele specific expression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63369" y="3586260"/>
            <a:ext cx="4312140" cy="12958"/>
          </a:xfrm>
          <a:prstGeom prst="line">
            <a:avLst/>
          </a:prstGeom>
          <a:ln w="476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300724" y="3469639"/>
            <a:ext cx="243112" cy="2332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63495" y="3388636"/>
            <a:ext cx="26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Bent Arrow 6"/>
          <p:cNvSpPr/>
          <p:nvPr/>
        </p:nvSpPr>
        <p:spPr>
          <a:xfrm>
            <a:off x="2109127" y="3230208"/>
            <a:ext cx="471600" cy="180000"/>
          </a:xfrm>
          <a:prstGeom prst="bentArrow">
            <a:avLst/>
          </a:prstGeom>
          <a:solidFill>
            <a:schemeClr val="tx2"/>
          </a:solidFill>
          <a:ln w="63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35037" y="3430765"/>
            <a:ext cx="2112272" cy="29803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4762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81444" y="3448653"/>
            <a:ext cx="236362" cy="262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4762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55526" y="337567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66477" y="2915540"/>
            <a:ext cx="4312140" cy="12958"/>
          </a:xfrm>
          <a:prstGeom prst="line">
            <a:avLst/>
          </a:prstGeom>
          <a:ln w="476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303832" y="2798919"/>
            <a:ext cx="243112" cy="2332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66603" y="2717916"/>
            <a:ext cx="26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4" name="Bent Arrow 13"/>
          <p:cNvSpPr/>
          <p:nvPr/>
        </p:nvSpPr>
        <p:spPr>
          <a:xfrm>
            <a:off x="2125194" y="2462013"/>
            <a:ext cx="1010777" cy="463395"/>
          </a:xfrm>
          <a:prstGeom prst="bentArrow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38145" y="2760045"/>
            <a:ext cx="2112272" cy="29803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4762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584552" y="2777933"/>
            <a:ext cx="236362" cy="262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4762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58634" y="2730874"/>
            <a:ext cx="300082" cy="280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Regular Pentagon 17"/>
          <p:cNvSpPr/>
          <p:nvPr/>
        </p:nvSpPr>
        <p:spPr>
          <a:xfrm>
            <a:off x="1215938" y="2650194"/>
            <a:ext cx="421720" cy="459716"/>
          </a:xfrm>
          <a:prstGeom prst="pentagon">
            <a:avLst/>
          </a:prstGeom>
          <a:gradFill flip="none" rotWithShape="1">
            <a:gsLst>
              <a:gs pos="100000">
                <a:schemeClr val="accent4">
                  <a:lumMod val="60000"/>
                  <a:lumOff val="40000"/>
                  <a:alpha val="81000"/>
                </a:schemeClr>
              </a:gs>
              <a:gs pos="37000">
                <a:schemeClr val="bg1">
                  <a:alpha val="43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gular Pentagon 18"/>
          <p:cNvSpPr/>
          <p:nvPr/>
        </p:nvSpPr>
        <p:spPr>
          <a:xfrm>
            <a:off x="1546944" y="3009923"/>
            <a:ext cx="421720" cy="459716"/>
          </a:xfrm>
          <a:prstGeom prst="pentagon">
            <a:avLst/>
          </a:prstGeom>
          <a:gradFill flip="none" rotWithShape="1">
            <a:gsLst>
              <a:gs pos="100000">
                <a:schemeClr val="accent4">
                  <a:lumMod val="60000"/>
                  <a:lumOff val="40000"/>
                  <a:alpha val="81000"/>
                </a:schemeClr>
              </a:gs>
              <a:gs pos="37000">
                <a:schemeClr val="bg1">
                  <a:alpha val="43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5317942" y="3772711"/>
            <a:ext cx="1282941" cy="1588"/>
          </a:xfrm>
          <a:prstGeom prst="line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5976826" y="3555727"/>
            <a:ext cx="312906" cy="369332"/>
            <a:chOff x="5214278" y="2339038"/>
            <a:chExt cx="312906" cy="369332"/>
          </a:xfrm>
        </p:grpSpPr>
        <p:sp>
          <p:nvSpPr>
            <p:cNvPr id="22" name="Rectangle 21"/>
            <p:cNvSpPr/>
            <p:nvPr/>
          </p:nvSpPr>
          <p:spPr>
            <a:xfrm>
              <a:off x="5240196" y="2465745"/>
              <a:ext cx="236362" cy="216554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14278" y="2339038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C</a:t>
              </a:r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5146367" y="3601161"/>
            <a:ext cx="1282941" cy="1588"/>
          </a:xfrm>
          <a:prstGeom prst="line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43259" y="3209325"/>
            <a:ext cx="1282941" cy="1588"/>
          </a:xfrm>
          <a:prstGeom prst="line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906889" y="3050733"/>
            <a:ext cx="1282941" cy="1588"/>
          </a:xfrm>
          <a:prstGeom prst="line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24084" y="2905099"/>
            <a:ext cx="1282941" cy="1588"/>
          </a:xfrm>
          <a:prstGeom prst="line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380156" y="2759465"/>
            <a:ext cx="1282941" cy="1588"/>
          </a:xfrm>
          <a:prstGeom prst="line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117868" y="2574957"/>
            <a:ext cx="1282941" cy="1588"/>
          </a:xfrm>
          <a:prstGeom prst="line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5798508" y="3390369"/>
            <a:ext cx="312906" cy="369332"/>
            <a:chOff x="5214278" y="2339038"/>
            <a:chExt cx="312906" cy="369332"/>
          </a:xfrm>
        </p:grpSpPr>
        <p:sp>
          <p:nvSpPr>
            <p:cNvPr id="31" name="Rectangle 30"/>
            <p:cNvSpPr/>
            <p:nvPr/>
          </p:nvSpPr>
          <p:spPr>
            <a:xfrm>
              <a:off x="5240196" y="2465745"/>
              <a:ext cx="236362" cy="216554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14278" y="2339038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C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04539" y="3011674"/>
            <a:ext cx="300082" cy="304387"/>
            <a:chOff x="5214278" y="2377912"/>
            <a:chExt cx="300082" cy="304387"/>
          </a:xfrm>
        </p:grpSpPr>
        <p:sp>
          <p:nvSpPr>
            <p:cNvPr id="34" name="Rectangle 33"/>
            <p:cNvSpPr/>
            <p:nvPr/>
          </p:nvSpPr>
          <p:spPr>
            <a:xfrm>
              <a:off x="5240196" y="2465745"/>
              <a:ext cx="236362" cy="216554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214278" y="2377912"/>
              <a:ext cx="300082" cy="280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T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694087" y="2840124"/>
            <a:ext cx="300082" cy="304387"/>
            <a:chOff x="5214278" y="2377912"/>
            <a:chExt cx="300082" cy="304387"/>
          </a:xfrm>
        </p:grpSpPr>
        <p:sp>
          <p:nvSpPr>
            <p:cNvPr id="37" name="Rectangle 36"/>
            <p:cNvSpPr/>
            <p:nvPr/>
          </p:nvSpPr>
          <p:spPr>
            <a:xfrm>
              <a:off x="5240196" y="2465745"/>
              <a:ext cx="236362" cy="216554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214278" y="2377912"/>
              <a:ext cx="300082" cy="280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T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911282" y="2694490"/>
            <a:ext cx="300082" cy="304387"/>
            <a:chOff x="5214278" y="2377912"/>
            <a:chExt cx="300082" cy="304387"/>
          </a:xfrm>
        </p:grpSpPr>
        <p:sp>
          <p:nvSpPr>
            <p:cNvPr id="40" name="Rectangle 39"/>
            <p:cNvSpPr/>
            <p:nvPr/>
          </p:nvSpPr>
          <p:spPr>
            <a:xfrm>
              <a:off x="5240196" y="2465745"/>
              <a:ext cx="236362" cy="216554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214278" y="2377912"/>
              <a:ext cx="300082" cy="280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T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193272" y="2574772"/>
            <a:ext cx="300082" cy="304387"/>
            <a:chOff x="5214278" y="2377912"/>
            <a:chExt cx="300082" cy="304387"/>
          </a:xfrm>
        </p:grpSpPr>
        <p:sp>
          <p:nvSpPr>
            <p:cNvPr id="43" name="Rectangle 42"/>
            <p:cNvSpPr/>
            <p:nvPr/>
          </p:nvSpPr>
          <p:spPr>
            <a:xfrm>
              <a:off x="5240196" y="2465745"/>
              <a:ext cx="236362" cy="216554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214278" y="2377912"/>
              <a:ext cx="300082" cy="280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T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918025" y="2377306"/>
            <a:ext cx="300082" cy="304387"/>
            <a:chOff x="5214278" y="2377912"/>
            <a:chExt cx="300082" cy="304387"/>
          </a:xfrm>
        </p:grpSpPr>
        <p:sp>
          <p:nvSpPr>
            <p:cNvPr id="46" name="Rectangle 45"/>
            <p:cNvSpPr/>
            <p:nvPr/>
          </p:nvSpPr>
          <p:spPr>
            <a:xfrm>
              <a:off x="5240196" y="2465745"/>
              <a:ext cx="236362" cy="216554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214278" y="2377912"/>
              <a:ext cx="300082" cy="280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T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27056" y="2040849"/>
            <a:ext cx="1077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cis</a:t>
            </a:r>
            <a:r>
              <a:rPr lang="en-US" dirty="0"/>
              <a:t> </a:t>
            </a:r>
            <a:r>
              <a:rPr lang="en-US" dirty="0" smtClean="0"/>
              <a:t>eQTL*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071176" y="2040849"/>
            <a:ext cx="1243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coding SNP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4893850" y="2040849"/>
            <a:ext cx="1964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mRNA-sequencing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071887" y="1806476"/>
            <a:ext cx="17673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Statistical testing for ASE</a:t>
            </a:r>
          </a:p>
          <a:p>
            <a:endParaRPr lang="en-US" dirty="0" smtClean="0"/>
          </a:p>
          <a:p>
            <a:r>
              <a:rPr lang="en-US" dirty="0" smtClean="0"/>
              <a:t>What is the allelic ratio? Significantly different from 50-50?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66477" y="4369475"/>
            <a:ext cx="7714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*or an epigenetic reason for higher expression of only one homolog in the studied cell population (e.g. imprinting)</a:t>
            </a:r>
          </a:p>
          <a:p>
            <a:endParaRPr lang="en-US" dirty="0" smtClean="0"/>
          </a:p>
          <a:p>
            <a:pPr>
              <a:buFontTx/>
              <a:buChar char="•"/>
            </a:pP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PopGenTemplate1">
  <a:themeElements>
    <a:clrScheme name="Custom 1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A11818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FunPopGenTemplate1.potx</Template>
  <TotalTime>29737</TotalTime>
  <Words>698</Words>
  <Application>Microsoft Macintosh PowerPoint</Application>
  <PresentationFormat>On-screen Show (4:3)</PresentationFormat>
  <Paragraphs>178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FunPopGenTemplate1</vt:lpstr>
      <vt:lpstr>Geuvadis RNAseq analysis @ UNIGE  Genetic regulatory variants</vt:lpstr>
      <vt:lpstr>Expression quantitative trait loci (eQTLs)</vt:lpstr>
      <vt:lpstr>QC – mRNA quantifications</vt:lpstr>
      <vt:lpstr>miRNA QC</vt:lpstr>
      <vt:lpstr>eQTLs in Geuvadis</vt:lpstr>
      <vt:lpstr>Splicing QTLs (sQTLs) in Geuvadis</vt:lpstr>
      <vt:lpstr>Integrating transcriptome QTLs</vt:lpstr>
      <vt:lpstr>Functional annotation of eQTLs</vt:lpstr>
      <vt:lpstr>Allele specific expression</vt:lpstr>
      <vt:lpstr>Rare variants have higher effect sizes</vt:lpstr>
      <vt:lpstr>Quantifying genetic effects to individual differences</vt:lpstr>
      <vt:lpstr>Can we predict functional effects of genetic variants?</vt:lpstr>
      <vt:lpstr>Acknowledgements</vt:lpstr>
    </vt:vector>
  </TitlesOfParts>
  <Manager/>
  <Company>CMU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Presentation</dc:title>
  <dc:subject/>
  <dc:creator>Tuuli Lappalainen</dc:creator>
  <cp:keywords/>
  <dc:description/>
  <cp:lastModifiedBy>Tuuli Lappalainen</cp:lastModifiedBy>
  <cp:revision>23</cp:revision>
  <dcterms:created xsi:type="dcterms:W3CDTF">2012-07-02T20:45:17Z</dcterms:created>
  <dcterms:modified xsi:type="dcterms:W3CDTF">2012-07-09T11:09:31Z</dcterms:modified>
  <cp:category/>
</cp:coreProperties>
</file>